
<file path=[Content_Types].xml><?xml version="1.0" encoding="utf-8"?>
<Types xmlns="http://schemas.openxmlformats.org/package/2006/content-types">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handoutMasterIdLst>
    <p:handoutMasterId r:id="rId37"/>
  </p:handoutMasterIdLst>
  <p:sldIdLst>
    <p:sldId id="318" r:id="rId2"/>
    <p:sldId id="340" r:id="rId3"/>
    <p:sldId id="341" r:id="rId4"/>
    <p:sldId id="342" r:id="rId5"/>
    <p:sldId id="343" r:id="rId6"/>
    <p:sldId id="344" r:id="rId7"/>
    <p:sldId id="378" r:id="rId8"/>
    <p:sldId id="388" r:id="rId9"/>
    <p:sldId id="352" r:id="rId10"/>
    <p:sldId id="346" r:id="rId11"/>
    <p:sldId id="393" r:id="rId12"/>
    <p:sldId id="348" r:id="rId13"/>
    <p:sldId id="354" r:id="rId14"/>
    <p:sldId id="355" r:id="rId15"/>
    <p:sldId id="396" r:id="rId16"/>
    <p:sldId id="357" r:id="rId17"/>
    <p:sldId id="379" r:id="rId18"/>
    <p:sldId id="394" r:id="rId19"/>
    <p:sldId id="395" r:id="rId20"/>
    <p:sldId id="360" r:id="rId21"/>
    <p:sldId id="361" r:id="rId22"/>
    <p:sldId id="362" r:id="rId23"/>
    <p:sldId id="363" r:id="rId24"/>
    <p:sldId id="364" r:id="rId25"/>
    <p:sldId id="365" r:id="rId26"/>
    <p:sldId id="376" r:id="rId27"/>
    <p:sldId id="367" r:id="rId28"/>
    <p:sldId id="368" r:id="rId29"/>
    <p:sldId id="392" r:id="rId30"/>
    <p:sldId id="372" r:id="rId31"/>
    <p:sldId id="373" r:id="rId32"/>
    <p:sldId id="382" r:id="rId33"/>
    <p:sldId id="374" r:id="rId34"/>
    <p:sldId id="391" r:id="rId35"/>
  </p:sldIdLst>
  <p:sldSz cx="12188825" cy="6858000"/>
  <p:notesSz cx="6797675" cy="9926638"/>
  <p:custDataLst>
    <p:tags r:id="rId38"/>
  </p:custDataLst>
  <p:defaultTextStyle>
    <a:defPPr rtl="0">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4030">
          <p15:clr>
            <a:srgbClr val="A4A3A4"/>
          </p15:clr>
        </p15:guide>
        <p15:guide id="3" orient="horz" pos="1152">
          <p15:clr>
            <a:srgbClr val="A4A3A4"/>
          </p15:clr>
        </p15:guide>
        <p15:guide id="4" orient="horz" pos="1018">
          <p15:clr>
            <a:srgbClr val="A4A3A4"/>
          </p15:clr>
        </p15:guide>
        <p15:guide id="5" orient="horz" pos="3886">
          <p15:clr>
            <a:srgbClr val="A4A3A4"/>
          </p15:clr>
        </p15:guide>
        <p15:guide id="6" orient="horz" pos="2928">
          <p15:clr>
            <a:srgbClr val="A4A3A4"/>
          </p15:clr>
        </p15:guide>
        <p15:guide id="7" orient="horz" pos="3072">
          <p15:clr>
            <a:srgbClr val="A4A3A4"/>
          </p15:clr>
        </p15:guide>
        <p15:guide id="8" orient="horz" pos="407">
          <p15:clr>
            <a:srgbClr val="A4A3A4"/>
          </p15:clr>
        </p15:guide>
        <p15:guide id="9" pos="3839">
          <p15:clr>
            <a:srgbClr val="A4A3A4"/>
          </p15:clr>
        </p15:guide>
        <p15:guide id="10" pos="959">
          <p15:clr>
            <a:srgbClr val="A4A3A4"/>
          </p15:clr>
        </p15:guide>
        <p15:guide id="11" pos="7151">
          <p15:clr>
            <a:srgbClr val="A4A3A4"/>
          </p15:clr>
        </p15:guide>
        <p15:guide id="12" pos="671">
          <p15:clr>
            <a:srgbClr val="A4A3A4"/>
          </p15:clr>
        </p15:guide>
        <p15:guide id="13" pos="4991">
          <p15:clr>
            <a:srgbClr val="A4A3A4"/>
          </p15:clr>
        </p15:guide>
        <p15:guide id="14" pos="7007">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gidija Grigaitienė" initials="EG" lastIdx="3" clrIdx="0">
    <p:extLst>
      <p:ext uri="{19B8F6BF-5375-455C-9EA6-DF929625EA0E}">
        <p15:presenceInfo xmlns:p15="http://schemas.microsoft.com/office/powerpoint/2012/main" userId="S-1-5-21-3323391425-2623457412-2746855234-121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932C"/>
    <a:srgbClr val="92C610"/>
    <a:srgbClr val="828282"/>
    <a:srgbClr val="6E90FE"/>
    <a:srgbClr val="8086FC"/>
    <a:srgbClr val="6D6DFB"/>
    <a:srgbClr val="4E78F0"/>
    <a:srgbClr val="9FD812"/>
    <a:srgbClr val="E05F2C"/>
    <a:srgbClr val="0ABEB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9CF1AB2-1976-4502-BF36-3FF5EA218861}">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667" autoAdjust="0"/>
    <p:restoredTop sz="94629" autoAdjust="0"/>
  </p:normalViewPr>
  <p:slideViewPr>
    <p:cSldViewPr showGuides="1">
      <p:cViewPr varScale="1">
        <p:scale>
          <a:sx n="76" d="100"/>
          <a:sy n="76" d="100"/>
        </p:scale>
        <p:origin x="648" y="84"/>
      </p:cViewPr>
      <p:guideLst>
        <p:guide orient="horz" pos="2160"/>
        <p:guide orient="horz" pos="4030"/>
        <p:guide orient="horz" pos="1152"/>
        <p:guide orient="horz" pos="1018"/>
        <p:guide orient="horz" pos="3886"/>
        <p:guide orient="horz" pos="2928"/>
        <p:guide orient="horz" pos="3072"/>
        <p:guide orient="horz" pos="407"/>
        <p:guide pos="3839"/>
        <p:guide pos="959"/>
        <p:guide pos="7151"/>
        <p:guide pos="671"/>
        <p:guide pos="4991"/>
        <p:guide pos="7007"/>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ommentAuthors" Target="commentAuthor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gs" Target="tags/tag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7.6711835439174758E-2"/>
          <c:y val="5.3367320745255596E-2"/>
          <c:w val="0.84657632912165048"/>
          <c:h val="0.63796911284497326"/>
        </c:manualLayout>
      </c:layout>
      <c:pie3DChart>
        <c:varyColors val="1"/>
        <c:ser>
          <c:idx val="0"/>
          <c:order val="0"/>
          <c:tx>
            <c:strRef>
              <c:f>Lapas1!$B$1</c:f>
              <c:strCache>
                <c:ptCount val="1"/>
                <c:pt idx="0">
                  <c:v>Pardavimas</c:v>
                </c:pt>
              </c:strCache>
            </c:strRef>
          </c:tx>
          <c:dPt>
            <c:idx val="0"/>
            <c:bubble3D val="0"/>
            <c:spPr>
              <a:gradFill rotWithShape="1">
                <a:gsLst>
                  <a:gs pos="0">
                    <a:schemeClr val="accent1">
                      <a:satMod val="103000"/>
                      <a:lumMod val="118000"/>
                    </a:schemeClr>
                  </a:gs>
                  <a:gs pos="50000">
                    <a:schemeClr val="accent1">
                      <a:satMod val="89000"/>
                      <a:lumMod val="91000"/>
                    </a:schemeClr>
                  </a:gs>
                  <a:gs pos="100000">
                    <a:schemeClr val="accent1">
                      <a:lumMod val="69000"/>
                    </a:schemeClr>
                  </a:gs>
                </a:gsLst>
                <a:lin ang="5400000" scaled="0"/>
              </a:gradFill>
              <a:ln>
                <a:noFill/>
              </a:ln>
              <a:effectLst/>
              <a:sp3d/>
            </c:spPr>
            <c:extLst>
              <c:ext xmlns:c16="http://schemas.microsoft.com/office/drawing/2014/chart" uri="{C3380CC4-5D6E-409C-BE32-E72D297353CC}">
                <c16:uniqueId val="{00000001-BFDB-4BBF-8856-20261E49C040}"/>
              </c:ext>
            </c:extLst>
          </c:dPt>
          <c:dPt>
            <c:idx val="1"/>
            <c:bubble3D val="0"/>
            <c:spPr>
              <a:gradFill rotWithShape="1">
                <a:gsLst>
                  <a:gs pos="0">
                    <a:schemeClr val="accent2">
                      <a:satMod val="103000"/>
                      <a:lumMod val="118000"/>
                    </a:schemeClr>
                  </a:gs>
                  <a:gs pos="50000">
                    <a:schemeClr val="accent2">
                      <a:satMod val="89000"/>
                      <a:lumMod val="91000"/>
                    </a:schemeClr>
                  </a:gs>
                  <a:gs pos="100000">
                    <a:schemeClr val="accent2">
                      <a:lumMod val="69000"/>
                    </a:schemeClr>
                  </a:gs>
                </a:gsLst>
                <a:lin ang="5400000" scaled="0"/>
              </a:gradFill>
              <a:ln>
                <a:noFill/>
              </a:ln>
              <a:effectLst/>
              <a:sp3d/>
            </c:spPr>
            <c:extLst>
              <c:ext xmlns:c16="http://schemas.microsoft.com/office/drawing/2014/chart" uri="{C3380CC4-5D6E-409C-BE32-E72D297353CC}">
                <c16:uniqueId val="{00000003-BFDB-4BBF-8856-20261E49C040}"/>
              </c:ext>
            </c:extLst>
          </c:dPt>
          <c:dPt>
            <c:idx val="2"/>
            <c:bubble3D val="0"/>
            <c:spPr>
              <a:gradFill rotWithShape="1">
                <a:gsLst>
                  <a:gs pos="0">
                    <a:schemeClr val="accent3">
                      <a:satMod val="103000"/>
                      <a:lumMod val="118000"/>
                    </a:schemeClr>
                  </a:gs>
                  <a:gs pos="50000">
                    <a:schemeClr val="accent3">
                      <a:satMod val="89000"/>
                      <a:lumMod val="91000"/>
                    </a:schemeClr>
                  </a:gs>
                  <a:gs pos="100000">
                    <a:schemeClr val="accent3">
                      <a:lumMod val="69000"/>
                    </a:schemeClr>
                  </a:gs>
                </a:gsLst>
                <a:lin ang="5400000" scaled="0"/>
              </a:gradFill>
              <a:ln>
                <a:noFill/>
              </a:ln>
              <a:effectLst/>
              <a:sp3d/>
            </c:spPr>
            <c:extLst>
              <c:ext xmlns:c16="http://schemas.microsoft.com/office/drawing/2014/chart" uri="{C3380CC4-5D6E-409C-BE32-E72D297353CC}">
                <c16:uniqueId val="{00000005-BFDB-4BBF-8856-20261E49C040}"/>
              </c:ext>
            </c:extLst>
          </c:dPt>
          <c:dPt>
            <c:idx val="3"/>
            <c:bubble3D val="0"/>
            <c:spPr>
              <a:gradFill rotWithShape="1">
                <a:gsLst>
                  <a:gs pos="0">
                    <a:schemeClr val="accent4">
                      <a:satMod val="103000"/>
                      <a:lumMod val="118000"/>
                    </a:schemeClr>
                  </a:gs>
                  <a:gs pos="50000">
                    <a:schemeClr val="accent4">
                      <a:satMod val="89000"/>
                      <a:lumMod val="91000"/>
                    </a:schemeClr>
                  </a:gs>
                  <a:gs pos="100000">
                    <a:schemeClr val="accent4">
                      <a:lumMod val="69000"/>
                    </a:schemeClr>
                  </a:gs>
                </a:gsLst>
                <a:lin ang="5400000" scaled="0"/>
              </a:gradFill>
              <a:ln>
                <a:noFill/>
              </a:ln>
              <a:effectLst/>
              <a:sp3d/>
            </c:spPr>
            <c:extLst>
              <c:ext xmlns:c16="http://schemas.microsoft.com/office/drawing/2014/chart" uri="{C3380CC4-5D6E-409C-BE32-E72D297353CC}">
                <c16:uniqueId val="{00000007-BFDB-4BBF-8856-20261E49C040}"/>
              </c:ext>
            </c:extLst>
          </c:dPt>
          <c:dPt>
            <c:idx val="4"/>
            <c:bubble3D val="0"/>
            <c:spPr>
              <a:gradFill rotWithShape="1">
                <a:gsLst>
                  <a:gs pos="0">
                    <a:schemeClr val="accent5">
                      <a:satMod val="103000"/>
                      <a:lumMod val="118000"/>
                    </a:schemeClr>
                  </a:gs>
                  <a:gs pos="50000">
                    <a:schemeClr val="accent5">
                      <a:satMod val="89000"/>
                      <a:lumMod val="91000"/>
                    </a:schemeClr>
                  </a:gs>
                  <a:gs pos="100000">
                    <a:schemeClr val="accent5">
                      <a:lumMod val="69000"/>
                    </a:schemeClr>
                  </a:gs>
                </a:gsLst>
                <a:lin ang="5400000" scaled="0"/>
              </a:gradFill>
              <a:ln>
                <a:noFill/>
              </a:ln>
              <a:effectLst/>
              <a:sp3d/>
            </c:spPr>
            <c:extLst>
              <c:ext xmlns:c16="http://schemas.microsoft.com/office/drawing/2014/chart" uri="{C3380CC4-5D6E-409C-BE32-E72D297353CC}">
                <c16:uniqueId val="{00000009-BFDB-4BBF-8856-20261E49C040}"/>
              </c:ext>
            </c:extLst>
          </c:dPt>
          <c:dPt>
            <c:idx val="5"/>
            <c:bubble3D val="0"/>
            <c:spPr>
              <a:gradFill rotWithShape="1">
                <a:gsLst>
                  <a:gs pos="0">
                    <a:schemeClr val="accent6">
                      <a:satMod val="103000"/>
                      <a:lumMod val="118000"/>
                    </a:schemeClr>
                  </a:gs>
                  <a:gs pos="50000">
                    <a:schemeClr val="accent6">
                      <a:satMod val="89000"/>
                      <a:lumMod val="91000"/>
                    </a:schemeClr>
                  </a:gs>
                  <a:gs pos="100000">
                    <a:schemeClr val="accent6">
                      <a:lumMod val="69000"/>
                    </a:schemeClr>
                  </a:gs>
                </a:gsLst>
                <a:lin ang="5400000" scaled="0"/>
              </a:gradFill>
              <a:ln>
                <a:noFill/>
              </a:ln>
              <a:effectLst/>
              <a:sp3d/>
            </c:spPr>
            <c:extLst>
              <c:ext xmlns:c16="http://schemas.microsoft.com/office/drawing/2014/chart" uri="{C3380CC4-5D6E-409C-BE32-E72D297353CC}">
                <c16:uniqueId val="{0000000B-BFDB-4BBF-8856-20261E49C040}"/>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lt-LT"/>
              </a:p>
            </c:txPr>
            <c:dLblPos val="bestFit"/>
            <c:showLegendKey val="0"/>
            <c:showVal val="1"/>
            <c:showCatName val="0"/>
            <c:showSerName val="0"/>
            <c:showPercent val="0"/>
            <c:showBubbleSize val="0"/>
            <c:showLeaderLines val="1"/>
            <c:leaderLines>
              <c:spPr>
                <a:ln w="9525">
                  <a:solidFill>
                    <a:schemeClr val="tx2">
                      <a:lumMod val="35000"/>
                      <a:lumOff val="65000"/>
                    </a:schemeClr>
                  </a:solidFill>
                </a:ln>
                <a:effectLst/>
              </c:spPr>
            </c:leaderLines>
            <c:extLst>
              <c:ext xmlns:c15="http://schemas.microsoft.com/office/drawing/2012/chart" uri="{CE6537A1-D6FC-4f65-9D91-7224C49458BB}"/>
            </c:extLst>
          </c:dLbls>
          <c:cat>
            <c:strRef>
              <c:f>Lapas1!$A$2:$A$5</c:f>
              <c:strCache>
                <c:ptCount val="4"/>
                <c:pt idx="0">
                  <c:v>Švietimo, sporto ir kultūros puoselėjimo programa</c:v>
                </c:pt>
                <c:pt idx="1">
                  <c:v>Teritorijų vystymo ir ekonominės aplinkos gerinimo programa</c:v>
                </c:pt>
                <c:pt idx="2">
                  <c:v>Sveikatos stiprinimo ir socialinės integracijos didinimo programa</c:v>
                </c:pt>
                <c:pt idx="3">
                  <c:v>Valdymo</c:v>
                </c:pt>
              </c:strCache>
            </c:strRef>
          </c:cat>
          <c:val>
            <c:numRef>
              <c:f>Lapas1!$B$2:$B$5</c:f>
              <c:numCache>
                <c:formatCode>General</c:formatCode>
                <c:ptCount val="4"/>
                <c:pt idx="0">
                  <c:v>46.6</c:v>
                </c:pt>
                <c:pt idx="1">
                  <c:v>19.600000000000001</c:v>
                </c:pt>
                <c:pt idx="2">
                  <c:v>20.100000000000001</c:v>
                </c:pt>
                <c:pt idx="3">
                  <c:v>13.7</c:v>
                </c:pt>
              </c:numCache>
            </c:numRef>
          </c:val>
          <c:extLst>
            <c:ext xmlns:c16="http://schemas.microsoft.com/office/drawing/2014/chart" uri="{C3380CC4-5D6E-409C-BE32-E72D297353CC}">
              <c16:uniqueId val="{00000000-8060-40AA-B082-DEF643751FE0}"/>
            </c:ext>
          </c:extLst>
        </c:ser>
        <c:dLbls>
          <c:dLblPos val="bestFit"/>
          <c:showLegendKey val="0"/>
          <c:showVal val="1"/>
          <c:showCatName val="0"/>
          <c:showSerName val="0"/>
          <c:showPercent val="0"/>
          <c:showBubbleSize val="0"/>
          <c:showLeaderLines val="1"/>
        </c:dLbls>
      </c:pie3D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lt-L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t-LT"/>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533479826649576E-2"/>
          <c:y val="0.12084148692937263"/>
          <c:w val="0.92916132576451205"/>
          <c:h val="0.70626088721472369"/>
        </c:manualLayout>
      </c:layout>
      <c:lineChart>
        <c:grouping val="standard"/>
        <c:varyColors val="0"/>
        <c:ser>
          <c:idx val="0"/>
          <c:order val="0"/>
          <c:tx>
            <c:strRef>
              <c:f>Lapas1!$B$1</c:f>
              <c:strCache>
                <c:ptCount val="1"/>
                <c:pt idx="0">
                  <c:v>Ikimokykinio amžiaus vaikai</c:v>
                </c:pt>
              </c:strCache>
            </c:strRef>
          </c:tx>
          <c:spPr>
            <a:ln w="28575" cap="rnd">
              <a:solidFill>
                <a:schemeClr val="accent1"/>
              </a:solidFill>
              <a:round/>
            </a:ln>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lt-LT"/>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Lapas1!$A$2:$A$11</c:f>
              <c:strCache>
                <c:ptCount val="10"/>
                <c:pt idx="0">
                  <c:v>2016 m.</c:v>
                </c:pt>
                <c:pt idx="1">
                  <c:v>2017 m.</c:v>
                </c:pt>
                <c:pt idx="2">
                  <c:v>2018 m.</c:v>
                </c:pt>
                <c:pt idx="3">
                  <c:v>2019 m.</c:v>
                </c:pt>
                <c:pt idx="4">
                  <c:v>2020 m.</c:v>
                </c:pt>
                <c:pt idx="5">
                  <c:v>2021 m.</c:v>
                </c:pt>
                <c:pt idx="6">
                  <c:v>2022 m.</c:v>
                </c:pt>
                <c:pt idx="7">
                  <c:v>2023 m.</c:v>
                </c:pt>
                <c:pt idx="8">
                  <c:v>2024 m.</c:v>
                </c:pt>
                <c:pt idx="9">
                  <c:v>2025 m.</c:v>
                </c:pt>
              </c:strCache>
            </c:strRef>
          </c:cat>
          <c:val>
            <c:numRef>
              <c:f>Lapas1!$B$2:$B$11</c:f>
              <c:numCache>
                <c:formatCode>General</c:formatCode>
                <c:ptCount val="10"/>
                <c:pt idx="0">
                  <c:v>876</c:v>
                </c:pt>
                <c:pt idx="1">
                  <c:v>862</c:v>
                </c:pt>
                <c:pt idx="2">
                  <c:v>887</c:v>
                </c:pt>
                <c:pt idx="3">
                  <c:v>891</c:v>
                </c:pt>
                <c:pt idx="4">
                  <c:v>898</c:v>
                </c:pt>
                <c:pt idx="5">
                  <c:v>889</c:v>
                </c:pt>
                <c:pt idx="6">
                  <c:v>921</c:v>
                </c:pt>
                <c:pt idx="7">
                  <c:v>900</c:v>
                </c:pt>
                <c:pt idx="8">
                  <c:v>866</c:v>
                </c:pt>
                <c:pt idx="9">
                  <c:v>779</c:v>
                </c:pt>
              </c:numCache>
            </c:numRef>
          </c:val>
          <c:smooth val="0"/>
          <c:extLst>
            <c:ext xmlns:c16="http://schemas.microsoft.com/office/drawing/2014/chart" uri="{C3380CC4-5D6E-409C-BE32-E72D297353CC}">
              <c16:uniqueId val="{00000000-9147-457D-9A41-6B7259994C08}"/>
            </c:ext>
          </c:extLst>
        </c:ser>
        <c:ser>
          <c:idx val="1"/>
          <c:order val="1"/>
          <c:tx>
            <c:strRef>
              <c:f>Lapas1!$C$1</c:f>
              <c:strCache>
                <c:ptCount val="1"/>
                <c:pt idx="0">
                  <c:v>Mokiniai</c:v>
                </c:pt>
              </c:strCache>
            </c:strRef>
          </c:tx>
          <c:spPr>
            <a:ln w="28575" cap="rnd">
              <a:solidFill>
                <a:schemeClr val="accent2"/>
              </a:solidFill>
              <a:round/>
            </a:ln>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lt-LT"/>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Lapas1!$A$2:$A$11</c:f>
              <c:strCache>
                <c:ptCount val="10"/>
                <c:pt idx="0">
                  <c:v>2016 m.</c:v>
                </c:pt>
                <c:pt idx="1">
                  <c:v>2017 m.</c:v>
                </c:pt>
                <c:pt idx="2">
                  <c:v>2018 m.</c:v>
                </c:pt>
                <c:pt idx="3">
                  <c:v>2019 m.</c:v>
                </c:pt>
                <c:pt idx="4">
                  <c:v>2020 m.</c:v>
                </c:pt>
                <c:pt idx="5">
                  <c:v>2021 m.</c:v>
                </c:pt>
                <c:pt idx="6">
                  <c:v>2022 m.</c:v>
                </c:pt>
                <c:pt idx="7">
                  <c:v>2023 m.</c:v>
                </c:pt>
                <c:pt idx="8">
                  <c:v>2024 m.</c:v>
                </c:pt>
                <c:pt idx="9">
                  <c:v>2025 m.</c:v>
                </c:pt>
              </c:strCache>
            </c:strRef>
          </c:cat>
          <c:val>
            <c:numRef>
              <c:f>Lapas1!$C$2:$C$11</c:f>
              <c:numCache>
                <c:formatCode>General</c:formatCode>
                <c:ptCount val="10"/>
                <c:pt idx="0">
                  <c:v>3571</c:v>
                </c:pt>
                <c:pt idx="1">
                  <c:v>3387</c:v>
                </c:pt>
                <c:pt idx="2">
                  <c:v>3257</c:v>
                </c:pt>
                <c:pt idx="3">
                  <c:v>3097</c:v>
                </c:pt>
                <c:pt idx="4">
                  <c:v>2975</c:v>
                </c:pt>
                <c:pt idx="5">
                  <c:v>2871</c:v>
                </c:pt>
                <c:pt idx="6">
                  <c:v>2736</c:v>
                </c:pt>
                <c:pt idx="7">
                  <c:v>2706</c:v>
                </c:pt>
                <c:pt idx="8">
                  <c:v>2641</c:v>
                </c:pt>
                <c:pt idx="9">
                  <c:v>2628</c:v>
                </c:pt>
              </c:numCache>
            </c:numRef>
          </c:val>
          <c:smooth val="0"/>
          <c:extLst>
            <c:ext xmlns:c16="http://schemas.microsoft.com/office/drawing/2014/chart" uri="{C3380CC4-5D6E-409C-BE32-E72D297353CC}">
              <c16:uniqueId val="{00000001-9147-457D-9A41-6B7259994C08}"/>
            </c:ext>
          </c:extLst>
        </c:ser>
        <c:dLbls>
          <c:dLblPos val="t"/>
          <c:showLegendKey val="0"/>
          <c:showVal val="1"/>
          <c:showCatName val="0"/>
          <c:showSerName val="0"/>
          <c:showPercent val="0"/>
          <c:showBubbleSize val="0"/>
        </c:dLbls>
        <c:smooth val="0"/>
        <c:axId val="1601105264"/>
        <c:axId val="1601108144"/>
      </c:lineChart>
      <c:catAx>
        <c:axId val="16011052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lt-LT"/>
          </a:p>
        </c:txPr>
        <c:crossAx val="1601108144"/>
        <c:crosses val="autoZero"/>
        <c:auto val="1"/>
        <c:lblAlgn val="ctr"/>
        <c:lblOffset val="100"/>
        <c:noMultiLvlLbl val="0"/>
      </c:catAx>
      <c:valAx>
        <c:axId val="160110814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lt-LT"/>
          </a:p>
        </c:txPr>
        <c:crossAx val="160110526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lt-L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t-LT"/>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392815723615944"/>
          <c:y val="9.0711526866571565E-2"/>
          <c:w val="0.79602016317727731"/>
          <c:h val="0.65869013151218114"/>
        </c:manualLayout>
      </c:layout>
      <c:lineChart>
        <c:grouping val="standard"/>
        <c:varyColors val="0"/>
        <c:ser>
          <c:idx val="0"/>
          <c:order val="0"/>
          <c:tx>
            <c:strRef>
              <c:f>Lapas1!$B$1</c:f>
              <c:strCache>
                <c:ptCount val="1"/>
                <c:pt idx="0">
                  <c:v>Paskolos</c:v>
                </c:pt>
              </c:strCache>
            </c:strRef>
          </c:tx>
          <c:spPr>
            <a:ln w="22225" cap="rnd">
              <a:solidFill>
                <a:schemeClr val="accent1"/>
              </a:solidFill>
              <a:round/>
            </a:ln>
            <a:effectLst/>
          </c:spPr>
          <c:marker>
            <c:symbol val="diamond"/>
            <c:size val="6"/>
            <c:spPr>
              <a:solidFill>
                <a:schemeClr val="accent1"/>
              </a:solidFill>
              <a:ln w="9525">
                <a:solidFill>
                  <a:schemeClr val="accent1"/>
                </a:solidFill>
                <a:round/>
              </a:ln>
              <a:effectLst/>
            </c:spPr>
          </c:marker>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mn-lt"/>
                    <a:ea typeface="+mn-ea"/>
                    <a:cs typeface="+mn-cs"/>
                  </a:defRPr>
                </a:pPr>
                <a:endParaRPr lang="lt-LT"/>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Lapas1!$A$2:$A$10</c:f>
              <c:strCache>
                <c:ptCount val="9"/>
                <c:pt idx="0">
                  <c:v>2017 m. </c:v>
                </c:pt>
                <c:pt idx="1">
                  <c:v>2018 m. </c:v>
                </c:pt>
                <c:pt idx="2">
                  <c:v>2019 m.</c:v>
                </c:pt>
                <c:pt idx="3">
                  <c:v>2020 m.</c:v>
                </c:pt>
                <c:pt idx="4">
                  <c:v>2021 m. </c:v>
                </c:pt>
                <c:pt idx="5">
                  <c:v>2022 m. </c:v>
                </c:pt>
                <c:pt idx="6">
                  <c:v>2023 m.</c:v>
                </c:pt>
                <c:pt idx="7">
                  <c:v>2024 m.</c:v>
                </c:pt>
                <c:pt idx="8">
                  <c:v>2025 m. </c:v>
                </c:pt>
              </c:strCache>
            </c:strRef>
          </c:cat>
          <c:val>
            <c:numRef>
              <c:f>Lapas1!$B$2:$B$10</c:f>
              <c:numCache>
                <c:formatCode>General</c:formatCode>
                <c:ptCount val="9"/>
                <c:pt idx="0">
                  <c:v>4101.7</c:v>
                </c:pt>
                <c:pt idx="1">
                  <c:v>3956.6</c:v>
                </c:pt>
                <c:pt idx="2">
                  <c:v>3786.3</c:v>
                </c:pt>
                <c:pt idx="3">
                  <c:v>3487.7</c:v>
                </c:pt>
                <c:pt idx="4">
                  <c:v>3234.5</c:v>
                </c:pt>
                <c:pt idx="5">
                  <c:v>2819.5</c:v>
                </c:pt>
                <c:pt idx="6">
                  <c:v>2617.6999999999998</c:v>
                </c:pt>
                <c:pt idx="7">
                  <c:v>2462.6999999999998</c:v>
                </c:pt>
                <c:pt idx="8">
                  <c:v>1762.5</c:v>
                </c:pt>
              </c:numCache>
            </c:numRef>
          </c:val>
          <c:smooth val="0"/>
          <c:extLst>
            <c:ext xmlns:c16="http://schemas.microsoft.com/office/drawing/2014/chart" uri="{C3380CC4-5D6E-409C-BE32-E72D297353CC}">
              <c16:uniqueId val="{00000000-B210-432F-9CF1-399C874577AA}"/>
            </c:ext>
          </c:extLst>
        </c:ser>
        <c:ser>
          <c:idx val="1"/>
          <c:order val="1"/>
          <c:tx>
            <c:strRef>
              <c:f>Lapas1!$C$1</c:f>
              <c:strCache>
                <c:ptCount val="1"/>
                <c:pt idx="0">
                  <c:v>Skola pašalpoms</c:v>
                </c:pt>
              </c:strCache>
            </c:strRef>
          </c:tx>
          <c:spPr>
            <a:ln w="22225" cap="rnd">
              <a:solidFill>
                <a:schemeClr val="accent2"/>
              </a:solidFill>
              <a:round/>
            </a:ln>
            <a:effectLst/>
          </c:spPr>
          <c:marker>
            <c:symbol val="square"/>
            <c:size val="6"/>
            <c:spPr>
              <a:solidFill>
                <a:schemeClr val="accent2"/>
              </a:solidFill>
              <a:ln w="9525">
                <a:solidFill>
                  <a:schemeClr val="accent2"/>
                </a:solidFill>
                <a:round/>
              </a:ln>
              <a:effectLst/>
            </c:spPr>
          </c:marker>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mn-lt"/>
                    <a:ea typeface="+mn-ea"/>
                    <a:cs typeface="+mn-cs"/>
                  </a:defRPr>
                </a:pPr>
                <a:endParaRPr lang="lt-LT"/>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Lapas1!$A$2:$A$10</c:f>
              <c:strCache>
                <c:ptCount val="9"/>
                <c:pt idx="0">
                  <c:v>2017 m. </c:v>
                </c:pt>
                <c:pt idx="1">
                  <c:v>2018 m. </c:v>
                </c:pt>
                <c:pt idx="2">
                  <c:v>2019 m.</c:v>
                </c:pt>
                <c:pt idx="3">
                  <c:v>2020 m.</c:v>
                </c:pt>
                <c:pt idx="4">
                  <c:v>2021 m. </c:v>
                </c:pt>
                <c:pt idx="5">
                  <c:v>2022 m. </c:v>
                </c:pt>
                <c:pt idx="6">
                  <c:v>2023 m.</c:v>
                </c:pt>
                <c:pt idx="7">
                  <c:v>2024 m.</c:v>
                </c:pt>
                <c:pt idx="8">
                  <c:v>2025 m. </c:v>
                </c:pt>
              </c:strCache>
            </c:strRef>
          </c:cat>
          <c:val>
            <c:numRef>
              <c:f>Lapas1!$C$2:$C$10</c:f>
              <c:numCache>
                <c:formatCode>General</c:formatCode>
                <c:ptCount val="9"/>
                <c:pt idx="0">
                  <c:v>113.3</c:v>
                </c:pt>
                <c:pt idx="1">
                  <c:v>101.3</c:v>
                </c:pt>
                <c:pt idx="2">
                  <c:v>135.69999999999999</c:v>
                </c:pt>
                <c:pt idx="3">
                  <c:v>111.3</c:v>
                </c:pt>
                <c:pt idx="4">
                  <c:v>102.6</c:v>
                </c:pt>
                <c:pt idx="5">
                  <c:v>143</c:v>
                </c:pt>
                <c:pt idx="6">
                  <c:v>493.5</c:v>
                </c:pt>
                <c:pt idx="7">
                  <c:v>297.5</c:v>
                </c:pt>
                <c:pt idx="8">
                  <c:v>246</c:v>
                </c:pt>
              </c:numCache>
            </c:numRef>
          </c:val>
          <c:smooth val="0"/>
          <c:extLst>
            <c:ext xmlns:c16="http://schemas.microsoft.com/office/drawing/2014/chart" uri="{C3380CC4-5D6E-409C-BE32-E72D297353CC}">
              <c16:uniqueId val="{00000001-B210-432F-9CF1-399C874577AA}"/>
            </c:ext>
          </c:extLst>
        </c:ser>
        <c:ser>
          <c:idx val="2"/>
          <c:order val="2"/>
          <c:tx>
            <c:strRef>
              <c:f>Lapas1!$D$1</c:f>
              <c:strCache>
                <c:ptCount val="1"/>
                <c:pt idx="0">
                  <c:v>Kt. skolos</c:v>
                </c:pt>
              </c:strCache>
            </c:strRef>
          </c:tx>
          <c:spPr>
            <a:ln w="22225" cap="rnd">
              <a:solidFill>
                <a:schemeClr val="accent3"/>
              </a:solidFill>
              <a:round/>
            </a:ln>
            <a:effectLst/>
          </c:spPr>
          <c:marker>
            <c:symbol val="triangle"/>
            <c:size val="6"/>
            <c:spPr>
              <a:solidFill>
                <a:schemeClr val="accent3"/>
              </a:solidFill>
              <a:ln w="9525">
                <a:solidFill>
                  <a:schemeClr val="accent3"/>
                </a:solidFill>
                <a:round/>
              </a:ln>
              <a:effectLst/>
            </c:spPr>
          </c:marker>
          <c:cat>
            <c:strRef>
              <c:f>Lapas1!$A$2:$A$10</c:f>
              <c:strCache>
                <c:ptCount val="9"/>
                <c:pt idx="0">
                  <c:v>2017 m. </c:v>
                </c:pt>
                <c:pt idx="1">
                  <c:v>2018 m. </c:v>
                </c:pt>
                <c:pt idx="2">
                  <c:v>2019 m.</c:v>
                </c:pt>
                <c:pt idx="3">
                  <c:v>2020 m.</c:v>
                </c:pt>
                <c:pt idx="4">
                  <c:v>2021 m. </c:v>
                </c:pt>
                <c:pt idx="5">
                  <c:v>2022 m. </c:v>
                </c:pt>
                <c:pt idx="6">
                  <c:v>2023 m.</c:v>
                </c:pt>
                <c:pt idx="7">
                  <c:v>2024 m.</c:v>
                </c:pt>
                <c:pt idx="8">
                  <c:v>2025 m. </c:v>
                </c:pt>
              </c:strCache>
            </c:strRef>
          </c:cat>
          <c:val>
            <c:numRef>
              <c:f>Lapas1!$D$2:$D$10</c:f>
              <c:numCache>
                <c:formatCode>General</c:formatCode>
                <c:ptCount val="9"/>
                <c:pt idx="0">
                  <c:v>35.200000000000003</c:v>
                </c:pt>
                <c:pt idx="1">
                  <c:v>65</c:v>
                </c:pt>
                <c:pt idx="2">
                  <c:v>60.5</c:v>
                </c:pt>
                <c:pt idx="3">
                  <c:v>28.7</c:v>
                </c:pt>
                <c:pt idx="4">
                  <c:v>5.7</c:v>
                </c:pt>
                <c:pt idx="5">
                  <c:v>9</c:v>
                </c:pt>
                <c:pt idx="6">
                  <c:v>23.9</c:v>
                </c:pt>
                <c:pt idx="7">
                  <c:v>4.0999999999999996</c:v>
                </c:pt>
                <c:pt idx="8">
                  <c:v>42.3</c:v>
                </c:pt>
              </c:numCache>
            </c:numRef>
          </c:val>
          <c:smooth val="0"/>
          <c:extLst>
            <c:ext xmlns:c16="http://schemas.microsoft.com/office/drawing/2014/chart" uri="{C3380CC4-5D6E-409C-BE32-E72D297353CC}">
              <c16:uniqueId val="{00000002-B210-432F-9CF1-399C874577AA}"/>
            </c:ext>
          </c:extLst>
        </c:ser>
        <c:dLbls>
          <c:showLegendKey val="0"/>
          <c:showVal val="0"/>
          <c:showCatName val="0"/>
          <c:showSerName val="0"/>
          <c:showPercent val="0"/>
          <c:showBubbleSize val="0"/>
        </c:dLbls>
        <c:marker val="1"/>
        <c:smooth val="0"/>
        <c:axId val="593462864"/>
        <c:axId val="593464944"/>
      </c:lineChart>
      <c:catAx>
        <c:axId val="593462864"/>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chemeClr val="tx1"/>
                </a:solidFill>
                <a:latin typeface="+mn-lt"/>
                <a:ea typeface="+mn-ea"/>
                <a:cs typeface="+mn-cs"/>
              </a:defRPr>
            </a:pPr>
            <a:endParaRPr lang="lt-LT"/>
          </a:p>
        </c:txPr>
        <c:crossAx val="593464944"/>
        <c:crosses val="autoZero"/>
        <c:auto val="1"/>
        <c:lblAlgn val="ctr"/>
        <c:lblOffset val="100"/>
        <c:noMultiLvlLbl val="0"/>
      </c:catAx>
      <c:valAx>
        <c:axId val="593464944"/>
        <c:scaling>
          <c:orientation val="minMax"/>
        </c:scaling>
        <c:delete val="0"/>
        <c:axPos val="l"/>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lt-LT"/>
          </a:p>
        </c:txPr>
        <c:crossAx val="593462864"/>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lt-L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t-LT"/>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6">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3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197" b="0" i="0" u="none" strike="noStrike" kern="1200" baseline="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antraštės vietos rezervavimo ženklas"/>
          <p:cNvSpPr>
            <a:spLocks noGrp="1"/>
          </p:cNvSpPr>
          <p:nvPr>
            <p:ph type="hdr" sz="quarter"/>
          </p:nvPr>
        </p:nvSpPr>
        <p:spPr>
          <a:xfrm>
            <a:off x="0" y="0"/>
            <a:ext cx="2945660" cy="498056"/>
          </a:xfrm>
          <a:prstGeom prst="rect">
            <a:avLst/>
          </a:prstGeom>
        </p:spPr>
        <p:txBody>
          <a:bodyPr vert="horz" lIns="92108" tIns="46054" rIns="92108" bIns="46054" rtlCol="0"/>
          <a:lstStyle>
            <a:lvl1pPr algn="l">
              <a:defRPr sz="1200"/>
            </a:lvl1pPr>
          </a:lstStyle>
          <a:p>
            <a:pPr rtl="0"/>
            <a:endParaRPr lang="lt-LT" dirty="0"/>
          </a:p>
        </p:txBody>
      </p:sp>
      <p:sp>
        <p:nvSpPr>
          <p:cNvPr id="3" name="2 datos vietos rezervavimo ženklas"/>
          <p:cNvSpPr>
            <a:spLocks noGrp="1"/>
          </p:cNvSpPr>
          <p:nvPr>
            <p:ph type="dt" sz="quarter" idx="1"/>
          </p:nvPr>
        </p:nvSpPr>
        <p:spPr>
          <a:xfrm>
            <a:off x="3850442" y="0"/>
            <a:ext cx="2945660" cy="498056"/>
          </a:xfrm>
          <a:prstGeom prst="rect">
            <a:avLst/>
          </a:prstGeom>
        </p:spPr>
        <p:txBody>
          <a:bodyPr vert="horz" lIns="92108" tIns="46054" rIns="92108" bIns="46054" rtlCol="0"/>
          <a:lstStyle>
            <a:lvl1pPr algn="r">
              <a:defRPr sz="1200"/>
            </a:lvl1pPr>
          </a:lstStyle>
          <a:p>
            <a:pPr rtl="0"/>
            <a:fld id="{4344E933-C23A-4EDC-94A7-DD6149CD005F}" type="datetime1">
              <a:rPr lang="lt-LT" smtClean="0"/>
              <a:t>2025-02-13</a:t>
            </a:fld>
            <a:endParaRPr lang="lt-LT" dirty="0"/>
          </a:p>
        </p:txBody>
      </p:sp>
      <p:sp>
        <p:nvSpPr>
          <p:cNvPr id="4" name="3 poraštės vietos rezervavimo ženklas"/>
          <p:cNvSpPr>
            <a:spLocks noGrp="1"/>
          </p:cNvSpPr>
          <p:nvPr>
            <p:ph type="ftr" sz="quarter" idx="2"/>
          </p:nvPr>
        </p:nvSpPr>
        <p:spPr>
          <a:xfrm>
            <a:off x="0" y="9428584"/>
            <a:ext cx="2945660" cy="498055"/>
          </a:xfrm>
          <a:prstGeom prst="rect">
            <a:avLst/>
          </a:prstGeom>
        </p:spPr>
        <p:txBody>
          <a:bodyPr vert="horz" lIns="92108" tIns="46054" rIns="92108" bIns="46054" rtlCol="0" anchor="b"/>
          <a:lstStyle>
            <a:lvl1pPr algn="l">
              <a:defRPr sz="1200"/>
            </a:lvl1pPr>
          </a:lstStyle>
          <a:p>
            <a:pPr rtl="0"/>
            <a:endParaRPr lang="lt-LT" dirty="0"/>
          </a:p>
        </p:txBody>
      </p:sp>
      <p:sp>
        <p:nvSpPr>
          <p:cNvPr id="5" name="4 skaidrės numerio vietos rezervavimo ženklas"/>
          <p:cNvSpPr>
            <a:spLocks noGrp="1"/>
          </p:cNvSpPr>
          <p:nvPr>
            <p:ph type="sldNum" sz="quarter" idx="3"/>
          </p:nvPr>
        </p:nvSpPr>
        <p:spPr>
          <a:xfrm>
            <a:off x="3850442" y="9428584"/>
            <a:ext cx="2945660" cy="498055"/>
          </a:xfrm>
          <a:prstGeom prst="rect">
            <a:avLst/>
          </a:prstGeom>
        </p:spPr>
        <p:txBody>
          <a:bodyPr vert="horz" lIns="92108" tIns="46054" rIns="92108" bIns="46054" rtlCol="0" anchor="b"/>
          <a:lstStyle>
            <a:lvl1pPr algn="r">
              <a:defRPr sz="1200"/>
            </a:lvl1pPr>
          </a:lstStyle>
          <a:p>
            <a:pPr rtl="0"/>
            <a:fld id="{AF8ED99B-9732-49FC-9C16-B56FEB1B1092}" type="slidenum">
              <a:rPr lang="lt-LT" smtClean="0"/>
              <a:t>‹#›</a:t>
            </a:fld>
            <a:endParaRPr lang="lt-LT" dirty="0"/>
          </a:p>
        </p:txBody>
      </p:sp>
    </p:spTree>
    <p:extLst>
      <p:ext uri="{BB962C8B-B14F-4D97-AF65-F5344CB8AC3E}">
        <p14:creationId xmlns:p14="http://schemas.microsoft.com/office/powerpoint/2010/main" val="131466261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antraštės vietos rezervavimo ženklas"/>
          <p:cNvSpPr>
            <a:spLocks noGrp="1"/>
          </p:cNvSpPr>
          <p:nvPr>
            <p:ph type="hdr" sz="quarter"/>
          </p:nvPr>
        </p:nvSpPr>
        <p:spPr>
          <a:xfrm>
            <a:off x="0" y="0"/>
            <a:ext cx="2945660" cy="496332"/>
          </a:xfrm>
          <a:prstGeom prst="rect">
            <a:avLst/>
          </a:prstGeom>
        </p:spPr>
        <p:txBody>
          <a:bodyPr vert="horz" lIns="92108" tIns="46054" rIns="92108" bIns="46054" rtlCol="0"/>
          <a:lstStyle>
            <a:lvl1pPr algn="l">
              <a:defRPr sz="1200"/>
            </a:lvl1pPr>
          </a:lstStyle>
          <a:p>
            <a:pPr rtl="0"/>
            <a:endParaRPr lang="lt-LT" dirty="0"/>
          </a:p>
        </p:txBody>
      </p:sp>
      <p:sp>
        <p:nvSpPr>
          <p:cNvPr id="3" name="2 datos vietos rezervavimo ženklas"/>
          <p:cNvSpPr>
            <a:spLocks noGrp="1"/>
          </p:cNvSpPr>
          <p:nvPr>
            <p:ph type="dt" idx="1"/>
          </p:nvPr>
        </p:nvSpPr>
        <p:spPr>
          <a:xfrm>
            <a:off x="3850442" y="0"/>
            <a:ext cx="2945660" cy="496332"/>
          </a:xfrm>
          <a:prstGeom prst="rect">
            <a:avLst/>
          </a:prstGeom>
        </p:spPr>
        <p:txBody>
          <a:bodyPr vert="horz" lIns="92108" tIns="46054" rIns="92108" bIns="46054" rtlCol="0"/>
          <a:lstStyle>
            <a:lvl1pPr algn="r">
              <a:defRPr sz="1200"/>
            </a:lvl1pPr>
          </a:lstStyle>
          <a:p>
            <a:pPr rtl="0"/>
            <a:fld id="{B34687E8-11C4-4041-90DC-940C7502A588}" type="datetime1">
              <a:rPr lang="lt-LT" smtClean="0"/>
              <a:t>2025-02-13</a:t>
            </a:fld>
            <a:endParaRPr lang="lt-LT" dirty="0"/>
          </a:p>
        </p:txBody>
      </p:sp>
      <p:sp>
        <p:nvSpPr>
          <p:cNvPr id="4" name="3 skaidrės vaizdo vietos rezervavimo ženklas"/>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2108" tIns="46054" rIns="92108" bIns="46054" rtlCol="0" anchor="ctr"/>
          <a:lstStyle/>
          <a:p>
            <a:pPr rtl="0"/>
            <a:endParaRPr lang="lt-LT" dirty="0"/>
          </a:p>
        </p:txBody>
      </p:sp>
      <p:sp>
        <p:nvSpPr>
          <p:cNvPr id="5" name="4 pastabų vietos rezervavimo ženklas"/>
          <p:cNvSpPr>
            <a:spLocks noGrp="1"/>
          </p:cNvSpPr>
          <p:nvPr>
            <p:ph type="body" sz="quarter" idx="3"/>
          </p:nvPr>
        </p:nvSpPr>
        <p:spPr>
          <a:xfrm>
            <a:off x="679768" y="4715154"/>
            <a:ext cx="5438140" cy="4466987"/>
          </a:xfrm>
          <a:prstGeom prst="rect">
            <a:avLst/>
          </a:prstGeom>
        </p:spPr>
        <p:txBody>
          <a:bodyPr vert="horz" lIns="92108" tIns="46054" rIns="92108" bIns="46054" rtlCol="0"/>
          <a:lstStyle/>
          <a:p>
            <a:pPr lvl="0" rtl="0"/>
            <a:r>
              <a:rPr lang="lt-LT" dirty="0"/>
              <a:t>Spustelėkite, jei norite redaguoti ruošinio teksto stilius</a:t>
            </a:r>
          </a:p>
          <a:p>
            <a:pPr lvl="1" rtl="0"/>
            <a:r>
              <a:rPr lang="lt-LT" dirty="0"/>
              <a:t>Antras lygis</a:t>
            </a:r>
          </a:p>
          <a:p>
            <a:pPr lvl="2" rtl="0"/>
            <a:r>
              <a:rPr lang="lt-LT" dirty="0"/>
              <a:t>Trečias lygis</a:t>
            </a:r>
          </a:p>
          <a:p>
            <a:pPr lvl="3" rtl="0"/>
            <a:r>
              <a:rPr lang="lt-LT" dirty="0"/>
              <a:t>Ketvirtas lygis</a:t>
            </a:r>
          </a:p>
          <a:p>
            <a:pPr lvl="4" rtl="0"/>
            <a:r>
              <a:rPr lang="lt-LT" dirty="0"/>
              <a:t>Penktas lygis</a:t>
            </a:r>
          </a:p>
        </p:txBody>
      </p:sp>
      <p:sp>
        <p:nvSpPr>
          <p:cNvPr id="6" name="5 poraštės vietos rezervavimo ženklas"/>
          <p:cNvSpPr>
            <a:spLocks noGrp="1"/>
          </p:cNvSpPr>
          <p:nvPr>
            <p:ph type="ftr" sz="quarter" idx="4"/>
          </p:nvPr>
        </p:nvSpPr>
        <p:spPr>
          <a:xfrm>
            <a:off x="0" y="9428583"/>
            <a:ext cx="2945660" cy="496332"/>
          </a:xfrm>
          <a:prstGeom prst="rect">
            <a:avLst/>
          </a:prstGeom>
        </p:spPr>
        <p:txBody>
          <a:bodyPr vert="horz" lIns="92108" tIns="46054" rIns="92108" bIns="46054" rtlCol="0" anchor="b"/>
          <a:lstStyle>
            <a:lvl1pPr algn="l">
              <a:defRPr sz="1200"/>
            </a:lvl1pPr>
          </a:lstStyle>
          <a:p>
            <a:pPr rtl="0"/>
            <a:endParaRPr lang="lt-LT" dirty="0"/>
          </a:p>
        </p:txBody>
      </p:sp>
      <p:sp>
        <p:nvSpPr>
          <p:cNvPr id="7" name="6 skaidrės numerio vietos rezervavimo ženklas"/>
          <p:cNvSpPr>
            <a:spLocks noGrp="1"/>
          </p:cNvSpPr>
          <p:nvPr>
            <p:ph type="sldNum" sz="quarter" idx="5"/>
          </p:nvPr>
        </p:nvSpPr>
        <p:spPr>
          <a:xfrm>
            <a:off x="3850442" y="9428583"/>
            <a:ext cx="2945660" cy="496332"/>
          </a:xfrm>
          <a:prstGeom prst="rect">
            <a:avLst/>
          </a:prstGeom>
        </p:spPr>
        <p:txBody>
          <a:bodyPr vert="horz" lIns="92108" tIns="46054" rIns="92108" bIns="46054" rtlCol="0" anchor="b"/>
          <a:lstStyle>
            <a:lvl1pPr algn="r">
              <a:defRPr sz="1200"/>
            </a:lvl1pPr>
          </a:lstStyle>
          <a:p>
            <a:pPr rtl="0"/>
            <a:fld id="{F93199CD-3E1B-4AE6-990F-76F925F5EA9F}" type="slidenum">
              <a:rPr lang="lt-LT" smtClean="0"/>
              <a:t>‹#›</a:t>
            </a:fld>
            <a:endParaRPr lang="lt-LT" dirty="0"/>
          </a:p>
        </p:txBody>
      </p:sp>
    </p:spTree>
    <p:extLst>
      <p:ext uri="{BB962C8B-B14F-4D97-AF65-F5344CB8AC3E}">
        <p14:creationId xmlns:p14="http://schemas.microsoft.com/office/powerpoint/2010/main" val="4276579820"/>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dirty="0"/>
          </a:p>
        </p:txBody>
      </p:sp>
      <p:sp>
        <p:nvSpPr>
          <p:cNvPr id="4" name="Skaidrės numerio vietos rezervavimo ženklas 3"/>
          <p:cNvSpPr>
            <a:spLocks noGrp="1"/>
          </p:cNvSpPr>
          <p:nvPr>
            <p:ph type="sldNum" sz="quarter" idx="10"/>
          </p:nvPr>
        </p:nvSpPr>
        <p:spPr/>
        <p:txBody>
          <a:bodyPr/>
          <a:lstStyle/>
          <a:p>
            <a:pPr rtl="0"/>
            <a:fld id="{F93199CD-3E1B-4AE6-990F-76F925F5EA9F}" type="slidenum">
              <a:rPr lang="lt-LT" smtClean="0"/>
              <a:t>1</a:t>
            </a:fld>
            <a:endParaRPr lang="lt-LT" dirty="0"/>
          </a:p>
        </p:txBody>
      </p:sp>
    </p:spTree>
    <p:extLst>
      <p:ext uri="{BB962C8B-B14F-4D97-AF65-F5344CB8AC3E}">
        <p14:creationId xmlns:p14="http://schemas.microsoft.com/office/powerpoint/2010/main" val="34008720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pPr rtl="0"/>
            <a:fld id="{F93199CD-3E1B-4AE6-990F-76F925F5EA9F}" type="slidenum">
              <a:rPr lang="lt-LT" smtClean="0"/>
              <a:t>2</a:t>
            </a:fld>
            <a:endParaRPr lang="lt-LT" dirty="0"/>
          </a:p>
        </p:txBody>
      </p:sp>
    </p:spTree>
    <p:extLst>
      <p:ext uri="{BB962C8B-B14F-4D97-AF65-F5344CB8AC3E}">
        <p14:creationId xmlns:p14="http://schemas.microsoft.com/office/powerpoint/2010/main" val="13406153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pPr rtl="0"/>
            <a:fld id="{F93199CD-3E1B-4AE6-990F-76F925F5EA9F}" type="slidenum">
              <a:rPr lang="lt-LT" smtClean="0"/>
              <a:t>3</a:t>
            </a:fld>
            <a:endParaRPr lang="lt-LT" dirty="0"/>
          </a:p>
        </p:txBody>
      </p:sp>
    </p:spTree>
    <p:extLst>
      <p:ext uri="{BB962C8B-B14F-4D97-AF65-F5344CB8AC3E}">
        <p14:creationId xmlns:p14="http://schemas.microsoft.com/office/powerpoint/2010/main" val="16997905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pPr rtl="0"/>
            <a:fld id="{F93199CD-3E1B-4AE6-990F-76F925F5EA9F}" type="slidenum">
              <a:rPr lang="lt-LT" smtClean="0"/>
              <a:t>4</a:t>
            </a:fld>
            <a:endParaRPr lang="lt-LT" dirty="0"/>
          </a:p>
        </p:txBody>
      </p:sp>
    </p:spTree>
    <p:extLst>
      <p:ext uri="{BB962C8B-B14F-4D97-AF65-F5344CB8AC3E}">
        <p14:creationId xmlns:p14="http://schemas.microsoft.com/office/powerpoint/2010/main" val="35457041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pPr rtl="0"/>
            <a:fld id="{F93199CD-3E1B-4AE6-990F-76F925F5EA9F}" type="slidenum">
              <a:rPr lang="lt-LT" smtClean="0"/>
              <a:t>5</a:t>
            </a:fld>
            <a:endParaRPr lang="lt-LT" dirty="0"/>
          </a:p>
        </p:txBody>
      </p:sp>
    </p:spTree>
    <p:extLst>
      <p:ext uri="{BB962C8B-B14F-4D97-AF65-F5344CB8AC3E}">
        <p14:creationId xmlns:p14="http://schemas.microsoft.com/office/powerpoint/2010/main" val="42657866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pPr rtl="0"/>
            <a:fld id="{F93199CD-3E1B-4AE6-990F-76F925F5EA9F}" type="slidenum">
              <a:rPr lang="lt-LT" smtClean="0"/>
              <a:t>6</a:t>
            </a:fld>
            <a:endParaRPr lang="lt-LT" dirty="0"/>
          </a:p>
        </p:txBody>
      </p:sp>
    </p:spTree>
    <p:extLst>
      <p:ext uri="{BB962C8B-B14F-4D97-AF65-F5344CB8AC3E}">
        <p14:creationId xmlns:p14="http://schemas.microsoft.com/office/powerpoint/2010/main" val="9754685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pPr rtl="0"/>
            <a:fld id="{F93199CD-3E1B-4AE6-990F-76F925F5EA9F}" type="slidenum">
              <a:rPr lang="lt-LT" smtClean="0"/>
              <a:t>7</a:t>
            </a:fld>
            <a:endParaRPr lang="lt-LT" dirty="0"/>
          </a:p>
        </p:txBody>
      </p:sp>
    </p:spTree>
    <p:extLst>
      <p:ext uri="{BB962C8B-B14F-4D97-AF65-F5344CB8AC3E}">
        <p14:creationId xmlns:p14="http://schemas.microsoft.com/office/powerpoint/2010/main" val="29526438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pPr rtl="0"/>
            <a:fld id="{F93199CD-3E1B-4AE6-990F-76F925F5EA9F}" type="slidenum">
              <a:rPr lang="lt-LT" smtClean="0"/>
              <a:t>9</a:t>
            </a:fld>
            <a:endParaRPr lang="lt-LT" dirty="0"/>
          </a:p>
        </p:txBody>
      </p:sp>
    </p:spTree>
    <p:extLst>
      <p:ext uri="{BB962C8B-B14F-4D97-AF65-F5344CB8AC3E}">
        <p14:creationId xmlns:p14="http://schemas.microsoft.com/office/powerpoint/2010/main" val="17183906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pPr rtl="0"/>
            <a:fld id="{F93199CD-3E1B-4AE6-990F-76F925F5EA9F}" type="slidenum">
              <a:rPr lang="lt-LT" smtClean="0"/>
              <a:t>10</a:t>
            </a:fld>
            <a:endParaRPr lang="lt-LT" dirty="0"/>
          </a:p>
        </p:txBody>
      </p:sp>
    </p:spTree>
    <p:extLst>
      <p:ext uri="{BB962C8B-B14F-4D97-AF65-F5344CB8AC3E}">
        <p14:creationId xmlns:p14="http://schemas.microsoft.com/office/powerpoint/2010/main" val="42775804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pPr rtl="0"/>
            <a:fld id="{F93199CD-3E1B-4AE6-990F-76F925F5EA9F}" type="slidenum">
              <a:rPr lang="lt-LT" smtClean="0"/>
              <a:t>11</a:t>
            </a:fld>
            <a:endParaRPr lang="lt-LT" dirty="0"/>
          </a:p>
        </p:txBody>
      </p:sp>
    </p:spTree>
    <p:extLst>
      <p:ext uri="{BB962C8B-B14F-4D97-AF65-F5344CB8AC3E}">
        <p14:creationId xmlns:p14="http://schemas.microsoft.com/office/powerpoint/2010/main" val="12098042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pPr rtl="0"/>
            <a:fld id="{F93199CD-3E1B-4AE6-990F-76F925F5EA9F}" type="slidenum">
              <a:rPr lang="lt-LT" smtClean="0"/>
              <a:t>12</a:t>
            </a:fld>
            <a:endParaRPr lang="lt-LT" dirty="0"/>
          </a:p>
        </p:txBody>
      </p:sp>
    </p:spTree>
    <p:extLst>
      <p:ext uri="{BB962C8B-B14F-4D97-AF65-F5344CB8AC3E}">
        <p14:creationId xmlns:p14="http://schemas.microsoft.com/office/powerpoint/2010/main" val="38977377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pPr rtl="0"/>
            <a:fld id="{F93199CD-3E1B-4AE6-990F-76F925F5EA9F}" type="slidenum">
              <a:rPr lang="lt-LT" smtClean="0"/>
              <a:t>13</a:t>
            </a:fld>
            <a:endParaRPr lang="lt-LT" dirty="0"/>
          </a:p>
        </p:txBody>
      </p:sp>
    </p:spTree>
    <p:extLst>
      <p:ext uri="{BB962C8B-B14F-4D97-AF65-F5344CB8AC3E}">
        <p14:creationId xmlns:p14="http://schemas.microsoft.com/office/powerpoint/2010/main" val="38621236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pPr rtl="0"/>
            <a:fld id="{F93199CD-3E1B-4AE6-990F-76F925F5EA9F}" type="slidenum">
              <a:rPr lang="lt-LT" smtClean="0"/>
              <a:t>14</a:t>
            </a:fld>
            <a:endParaRPr lang="lt-LT" dirty="0"/>
          </a:p>
        </p:txBody>
      </p:sp>
    </p:spTree>
    <p:extLst>
      <p:ext uri="{BB962C8B-B14F-4D97-AF65-F5344CB8AC3E}">
        <p14:creationId xmlns:p14="http://schemas.microsoft.com/office/powerpoint/2010/main" val="28119284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pPr rtl="0"/>
            <a:fld id="{F93199CD-3E1B-4AE6-990F-76F925F5EA9F}" type="slidenum">
              <a:rPr lang="lt-LT" smtClean="0"/>
              <a:t>16</a:t>
            </a:fld>
            <a:endParaRPr lang="lt-LT" dirty="0"/>
          </a:p>
        </p:txBody>
      </p:sp>
    </p:spTree>
    <p:extLst>
      <p:ext uri="{BB962C8B-B14F-4D97-AF65-F5344CB8AC3E}">
        <p14:creationId xmlns:p14="http://schemas.microsoft.com/office/powerpoint/2010/main" val="13764965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pPr rtl="0"/>
            <a:fld id="{F93199CD-3E1B-4AE6-990F-76F925F5EA9F}" type="slidenum">
              <a:rPr lang="lt-LT" smtClean="0"/>
              <a:t>17</a:t>
            </a:fld>
            <a:endParaRPr lang="lt-LT" dirty="0"/>
          </a:p>
        </p:txBody>
      </p:sp>
    </p:spTree>
    <p:extLst>
      <p:ext uri="{BB962C8B-B14F-4D97-AF65-F5344CB8AC3E}">
        <p14:creationId xmlns:p14="http://schemas.microsoft.com/office/powerpoint/2010/main" val="23204017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2A3896-5017-223A-96C2-0C28B46CDDEA}"/>
            </a:ext>
          </a:extLst>
        </p:cNvPr>
        <p:cNvGrpSpPr/>
        <p:nvPr/>
      </p:nvGrpSpPr>
      <p:grpSpPr>
        <a:xfrm>
          <a:off x="0" y="0"/>
          <a:ext cx="0" cy="0"/>
          <a:chOff x="0" y="0"/>
          <a:chExt cx="0" cy="0"/>
        </a:xfrm>
      </p:grpSpPr>
      <p:sp>
        <p:nvSpPr>
          <p:cNvPr id="2" name="Skaidrės vaizdo vietos rezervavimo ženklas 1">
            <a:extLst>
              <a:ext uri="{FF2B5EF4-FFF2-40B4-BE49-F238E27FC236}">
                <a16:creationId xmlns:a16="http://schemas.microsoft.com/office/drawing/2014/main" id="{2C44D731-4904-37B6-EB51-B0A33FB4E4BC}"/>
              </a:ext>
            </a:extLst>
          </p:cNvPr>
          <p:cNvSpPr>
            <a:spLocks noGrp="1" noRot="1" noChangeAspect="1"/>
          </p:cNvSpPr>
          <p:nvPr>
            <p:ph type="sldImg"/>
          </p:nvPr>
        </p:nvSpPr>
        <p:spPr/>
      </p:sp>
      <p:sp>
        <p:nvSpPr>
          <p:cNvPr id="3" name="Pastabų vietos rezervavimo ženklas 2">
            <a:extLst>
              <a:ext uri="{FF2B5EF4-FFF2-40B4-BE49-F238E27FC236}">
                <a16:creationId xmlns:a16="http://schemas.microsoft.com/office/drawing/2014/main" id="{7B764EDB-6BEF-6B3D-5DF1-35B7C0C20457}"/>
              </a:ext>
            </a:extLst>
          </p:cNvPr>
          <p:cNvSpPr>
            <a:spLocks noGrp="1"/>
          </p:cNvSpPr>
          <p:nvPr>
            <p:ph type="body" idx="1"/>
          </p:nvPr>
        </p:nvSpPr>
        <p:spPr/>
        <p:txBody>
          <a:bodyPr/>
          <a:lstStyle/>
          <a:p>
            <a:endParaRPr lang="lt-LT"/>
          </a:p>
        </p:txBody>
      </p:sp>
      <p:sp>
        <p:nvSpPr>
          <p:cNvPr id="4" name="Skaidrės numerio vietos rezervavimo ženklas 3">
            <a:extLst>
              <a:ext uri="{FF2B5EF4-FFF2-40B4-BE49-F238E27FC236}">
                <a16:creationId xmlns:a16="http://schemas.microsoft.com/office/drawing/2014/main" id="{F4B3E73F-4E06-C1E1-B6D5-63E89DC6ED8D}"/>
              </a:ext>
            </a:extLst>
          </p:cNvPr>
          <p:cNvSpPr>
            <a:spLocks noGrp="1"/>
          </p:cNvSpPr>
          <p:nvPr>
            <p:ph type="sldNum" sz="quarter" idx="5"/>
          </p:nvPr>
        </p:nvSpPr>
        <p:spPr/>
        <p:txBody>
          <a:bodyPr/>
          <a:lstStyle/>
          <a:p>
            <a:pPr rtl="0"/>
            <a:fld id="{F93199CD-3E1B-4AE6-990F-76F925F5EA9F}" type="slidenum">
              <a:rPr lang="lt-LT" smtClean="0"/>
              <a:t>18</a:t>
            </a:fld>
            <a:endParaRPr lang="lt-LT" dirty="0"/>
          </a:p>
        </p:txBody>
      </p:sp>
    </p:spTree>
    <p:extLst>
      <p:ext uri="{BB962C8B-B14F-4D97-AF65-F5344CB8AC3E}">
        <p14:creationId xmlns:p14="http://schemas.microsoft.com/office/powerpoint/2010/main" val="6060165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0A03E1-057A-2F00-878D-4A16760B1229}"/>
            </a:ext>
          </a:extLst>
        </p:cNvPr>
        <p:cNvGrpSpPr/>
        <p:nvPr/>
      </p:nvGrpSpPr>
      <p:grpSpPr>
        <a:xfrm>
          <a:off x="0" y="0"/>
          <a:ext cx="0" cy="0"/>
          <a:chOff x="0" y="0"/>
          <a:chExt cx="0" cy="0"/>
        </a:xfrm>
      </p:grpSpPr>
      <p:sp>
        <p:nvSpPr>
          <p:cNvPr id="2" name="Skaidrės vaizdo vietos rezervavimo ženklas 1">
            <a:extLst>
              <a:ext uri="{FF2B5EF4-FFF2-40B4-BE49-F238E27FC236}">
                <a16:creationId xmlns:a16="http://schemas.microsoft.com/office/drawing/2014/main" id="{814EBD40-D855-0214-C5A8-9C9AB164C417}"/>
              </a:ext>
            </a:extLst>
          </p:cNvPr>
          <p:cNvSpPr>
            <a:spLocks noGrp="1" noRot="1" noChangeAspect="1"/>
          </p:cNvSpPr>
          <p:nvPr>
            <p:ph type="sldImg"/>
          </p:nvPr>
        </p:nvSpPr>
        <p:spPr/>
      </p:sp>
      <p:sp>
        <p:nvSpPr>
          <p:cNvPr id="3" name="Pastabų vietos rezervavimo ženklas 2">
            <a:extLst>
              <a:ext uri="{FF2B5EF4-FFF2-40B4-BE49-F238E27FC236}">
                <a16:creationId xmlns:a16="http://schemas.microsoft.com/office/drawing/2014/main" id="{40D48794-F210-0A9A-76B1-20445289516C}"/>
              </a:ext>
            </a:extLst>
          </p:cNvPr>
          <p:cNvSpPr>
            <a:spLocks noGrp="1"/>
          </p:cNvSpPr>
          <p:nvPr>
            <p:ph type="body" idx="1"/>
          </p:nvPr>
        </p:nvSpPr>
        <p:spPr/>
        <p:txBody>
          <a:bodyPr/>
          <a:lstStyle/>
          <a:p>
            <a:endParaRPr lang="lt-LT"/>
          </a:p>
        </p:txBody>
      </p:sp>
      <p:sp>
        <p:nvSpPr>
          <p:cNvPr id="4" name="Skaidrės numerio vietos rezervavimo ženklas 3">
            <a:extLst>
              <a:ext uri="{FF2B5EF4-FFF2-40B4-BE49-F238E27FC236}">
                <a16:creationId xmlns:a16="http://schemas.microsoft.com/office/drawing/2014/main" id="{0F6B4B9E-4E92-3FD9-CE10-55403A7971C6}"/>
              </a:ext>
            </a:extLst>
          </p:cNvPr>
          <p:cNvSpPr>
            <a:spLocks noGrp="1"/>
          </p:cNvSpPr>
          <p:nvPr>
            <p:ph type="sldNum" sz="quarter" idx="5"/>
          </p:nvPr>
        </p:nvSpPr>
        <p:spPr/>
        <p:txBody>
          <a:bodyPr/>
          <a:lstStyle/>
          <a:p>
            <a:pPr rtl="0"/>
            <a:fld id="{F93199CD-3E1B-4AE6-990F-76F925F5EA9F}" type="slidenum">
              <a:rPr lang="lt-LT" smtClean="0"/>
              <a:t>19</a:t>
            </a:fld>
            <a:endParaRPr lang="lt-LT" dirty="0"/>
          </a:p>
        </p:txBody>
      </p:sp>
    </p:spTree>
    <p:extLst>
      <p:ext uri="{BB962C8B-B14F-4D97-AF65-F5344CB8AC3E}">
        <p14:creationId xmlns:p14="http://schemas.microsoft.com/office/powerpoint/2010/main" val="33524959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pPr rtl="0"/>
            <a:fld id="{F93199CD-3E1B-4AE6-990F-76F925F5EA9F}" type="slidenum">
              <a:rPr lang="lt-LT" smtClean="0"/>
              <a:t>20</a:t>
            </a:fld>
            <a:endParaRPr lang="lt-LT" dirty="0"/>
          </a:p>
        </p:txBody>
      </p:sp>
    </p:spTree>
    <p:extLst>
      <p:ext uri="{BB962C8B-B14F-4D97-AF65-F5344CB8AC3E}">
        <p14:creationId xmlns:p14="http://schemas.microsoft.com/office/powerpoint/2010/main" val="19351766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pPr rtl="0"/>
            <a:fld id="{F93199CD-3E1B-4AE6-990F-76F925F5EA9F}" type="slidenum">
              <a:rPr lang="lt-LT" smtClean="0"/>
              <a:t>21</a:t>
            </a:fld>
            <a:endParaRPr lang="lt-LT" dirty="0"/>
          </a:p>
        </p:txBody>
      </p:sp>
    </p:spTree>
    <p:extLst>
      <p:ext uri="{BB962C8B-B14F-4D97-AF65-F5344CB8AC3E}">
        <p14:creationId xmlns:p14="http://schemas.microsoft.com/office/powerpoint/2010/main" val="28996868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pPr rtl="0"/>
            <a:fld id="{F93199CD-3E1B-4AE6-990F-76F925F5EA9F}" type="slidenum">
              <a:rPr lang="lt-LT" smtClean="0"/>
              <a:t>22</a:t>
            </a:fld>
            <a:endParaRPr lang="lt-LT" dirty="0"/>
          </a:p>
        </p:txBody>
      </p:sp>
    </p:spTree>
    <p:extLst>
      <p:ext uri="{BB962C8B-B14F-4D97-AF65-F5344CB8AC3E}">
        <p14:creationId xmlns:p14="http://schemas.microsoft.com/office/powerpoint/2010/main" val="27967585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pPr rtl="0"/>
            <a:fld id="{F93199CD-3E1B-4AE6-990F-76F925F5EA9F}" type="slidenum">
              <a:rPr lang="lt-LT" smtClean="0"/>
              <a:t>23</a:t>
            </a:fld>
            <a:endParaRPr lang="lt-LT" dirty="0"/>
          </a:p>
        </p:txBody>
      </p:sp>
    </p:spTree>
    <p:extLst>
      <p:ext uri="{BB962C8B-B14F-4D97-AF65-F5344CB8AC3E}">
        <p14:creationId xmlns:p14="http://schemas.microsoft.com/office/powerpoint/2010/main" val="38487948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pPr rtl="0"/>
            <a:fld id="{F93199CD-3E1B-4AE6-990F-76F925F5EA9F}" type="slidenum">
              <a:rPr lang="lt-LT" smtClean="0"/>
              <a:t>24</a:t>
            </a:fld>
            <a:endParaRPr lang="lt-LT" dirty="0"/>
          </a:p>
        </p:txBody>
      </p:sp>
    </p:spTree>
    <p:extLst>
      <p:ext uri="{BB962C8B-B14F-4D97-AF65-F5344CB8AC3E}">
        <p14:creationId xmlns:p14="http://schemas.microsoft.com/office/powerpoint/2010/main" val="41728927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pPr rtl="0"/>
            <a:fld id="{F93199CD-3E1B-4AE6-990F-76F925F5EA9F}" type="slidenum">
              <a:rPr lang="lt-LT" smtClean="0"/>
              <a:t>25</a:t>
            </a:fld>
            <a:endParaRPr lang="lt-LT" dirty="0"/>
          </a:p>
        </p:txBody>
      </p:sp>
    </p:spTree>
    <p:extLst>
      <p:ext uri="{BB962C8B-B14F-4D97-AF65-F5344CB8AC3E}">
        <p14:creationId xmlns:p14="http://schemas.microsoft.com/office/powerpoint/2010/main" val="70341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pPr rtl="0"/>
            <a:fld id="{F93199CD-3E1B-4AE6-990F-76F925F5EA9F}" type="slidenum">
              <a:rPr lang="lt-LT" smtClean="0"/>
              <a:t>26</a:t>
            </a:fld>
            <a:endParaRPr lang="lt-LT" dirty="0"/>
          </a:p>
        </p:txBody>
      </p:sp>
    </p:spTree>
    <p:extLst>
      <p:ext uri="{BB962C8B-B14F-4D97-AF65-F5344CB8AC3E}">
        <p14:creationId xmlns:p14="http://schemas.microsoft.com/office/powerpoint/2010/main" val="5523824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pPr rtl="0"/>
            <a:fld id="{F93199CD-3E1B-4AE6-990F-76F925F5EA9F}" type="slidenum">
              <a:rPr lang="lt-LT" smtClean="0"/>
              <a:t>27</a:t>
            </a:fld>
            <a:endParaRPr lang="lt-LT" dirty="0"/>
          </a:p>
        </p:txBody>
      </p:sp>
    </p:spTree>
    <p:extLst>
      <p:ext uri="{BB962C8B-B14F-4D97-AF65-F5344CB8AC3E}">
        <p14:creationId xmlns:p14="http://schemas.microsoft.com/office/powerpoint/2010/main" val="17574402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pPr rtl="0"/>
            <a:fld id="{F93199CD-3E1B-4AE6-990F-76F925F5EA9F}" type="slidenum">
              <a:rPr lang="lt-LT" smtClean="0"/>
              <a:t>28</a:t>
            </a:fld>
            <a:endParaRPr lang="lt-LT" dirty="0"/>
          </a:p>
        </p:txBody>
      </p:sp>
    </p:spTree>
    <p:extLst>
      <p:ext uri="{BB962C8B-B14F-4D97-AF65-F5344CB8AC3E}">
        <p14:creationId xmlns:p14="http://schemas.microsoft.com/office/powerpoint/2010/main" val="20625883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pPr rtl="0"/>
            <a:fld id="{F93199CD-3E1B-4AE6-990F-76F925F5EA9F}" type="slidenum">
              <a:rPr lang="lt-LT" smtClean="0"/>
              <a:t>29</a:t>
            </a:fld>
            <a:endParaRPr lang="lt-LT" dirty="0"/>
          </a:p>
        </p:txBody>
      </p:sp>
    </p:spTree>
    <p:extLst>
      <p:ext uri="{BB962C8B-B14F-4D97-AF65-F5344CB8AC3E}">
        <p14:creationId xmlns:p14="http://schemas.microsoft.com/office/powerpoint/2010/main" val="36481307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pPr rtl="0"/>
            <a:fld id="{F93199CD-3E1B-4AE6-990F-76F925F5EA9F}" type="slidenum">
              <a:rPr lang="lt-LT" smtClean="0"/>
              <a:t>30</a:t>
            </a:fld>
            <a:endParaRPr lang="lt-LT" dirty="0"/>
          </a:p>
        </p:txBody>
      </p:sp>
    </p:spTree>
    <p:extLst>
      <p:ext uri="{BB962C8B-B14F-4D97-AF65-F5344CB8AC3E}">
        <p14:creationId xmlns:p14="http://schemas.microsoft.com/office/powerpoint/2010/main" val="32699456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pPr rtl="0"/>
            <a:fld id="{F93199CD-3E1B-4AE6-990F-76F925F5EA9F}" type="slidenum">
              <a:rPr lang="lt-LT" smtClean="0"/>
              <a:t>31</a:t>
            </a:fld>
            <a:endParaRPr lang="lt-LT" dirty="0"/>
          </a:p>
        </p:txBody>
      </p:sp>
    </p:spTree>
    <p:extLst>
      <p:ext uri="{BB962C8B-B14F-4D97-AF65-F5344CB8AC3E}">
        <p14:creationId xmlns:p14="http://schemas.microsoft.com/office/powerpoint/2010/main" val="391471188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pPr rtl="0"/>
            <a:fld id="{F93199CD-3E1B-4AE6-990F-76F925F5EA9F}" type="slidenum">
              <a:rPr lang="lt-LT" smtClean="0"/>
              <a:t>32</a:t>
            </a:fld>
            <a:endParaRPr lang="lt-LT" dirty="0"/>
          </a:p>
        </p:txBody>
      </p:sp>
    </p:spTree>
    <p:extLst>
      <p:ext uri="{BB962C8B-B14F-4D97-AF65-F5344CB8AC3E}">
        <p14:creationId xmlns:p14="http://schemas.microsoft.com/office/powerpoint/2010/main" val="6834617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pPr rtl="0"/>
            <a:fld id="{F93199CD-3E1B-4AE6-990F-76F925F5EA9F}" type="slidenum">
              <a:rPr lang="lt-LT" smtClean="0"/>
              <a:t>33</a:t>
            </a:fld>
            <a:endParaRPr lang="lt-LT" dirty="0"/>
          </a:p>
        </p:txBody>
      </p:sp>
    </p:spTree>
    <p:extLst>
      <p:ext uri="{BB962C8B-B14F-4D97-AF65-F5344CB8AC3E}">
        <p14:creationId xmlns:p14="http://schemas.microsoft.com/office/powerpoint/2010/main" val="39004001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Pradinė skaidrė">
    <p:spTree>
      <p:nvGrpSpPr>
        <p:cNvPr id="1" name=""/>
        <p:cNvGrpSpPr/>
        <p:nvPr/>
      </p:nvGrpSpPr>
      <p:grpSpPr>
        <a:xfrm>
          <a:off x="0" y="0"/>
          <a:ext cx="0" cy="0"/>
          <a:chOff x="0" y="0"/>
          <a:chExt cx="0" cy="0"/>
        </a:xfrm>
      </p:grpSpPr>
      <p:sp>
        <p:nvSpPr>
          <p:cNvPr id="2" name="1 pavadinimas"/>
          <p:cNvSpPr>
            <a:spLocks noGrp="1"/>
          </p:cNvSpPr>
          <p:nvPr>
            <p:ph type="ctrTitle"/>
          </p:nvPr>
        </p:nvSpPr>
        <p:spPr>
          <a:xfrm>
            <a:off x="1520824" y="1600200"/>
            <a:ext cx="5945188" cy="3048000"/>
          </a:xfrm>
        </p:spPr>
        <p:txBody>
          <a:bodyPr rtlCol="0" anchor="b">
            <a:normAutofit/>
          </a:bodyPr>
          <a:lstStyle>
            <a:lvl1pPr>
              <a:lnSpc>
                <a:spcPct val="80000"/>
              </a:lnSpc>
              <a:defRPr sz="6600" spc="-150">
                <a:solidFill>
                  <a:schemeClr val="tx1"/>
                </a:solidFill>
              </a:defRPr>
            </a:lvl1pPr>
          </a:lstStyle>
          <a:p>
            <a:pPr rtl="0"/>
            <a:r>
              <a:rPr lang="lt-LT"/>
              <a:t>Spustelėję redaguokite stilių</a:t>
            </a:r>
            <a:endParaRPr lang="lt-LT" dirty="0"/>
          </a:p>
        </p:txBody>
      </p:sp>
      <p:sp>
        <p:nvSpPr>
          <p:cNvPr id="3" name="2 paantraštė"/>
          <p:cNvSpPr>
            <a:spLocks noGrp="1"/>
          </p:cNvSpPr>
          <p:nvPr>
            <p:ph type="subTitle" idx="1" hasCustomPrompt="1"/>
          </p:nvPr>
        </p:nvSpPr>
        <p:spPr>
          <a:xfrm>
            <a:off x="1520825" y="4898572"/>
            <a:ext cx="5945187" cy="1270453"/>
          </a:xfrm>
        </p:spPr>
        <p:txBody>
          <a:bodyPr rtlCol="0">
            <a:noAutofit/>
          </a:bodyPr>
          <a:lstStyle>
            <a:lvl1pPr marL="0" indent="0" algn="l">
              <a:spcBef>
                <a:spcPts val="0"/>
              </a:spcBef>
              <a:buNone/>
              <a:defRPr sz="2800" cap="none" baseline="0">
                <a:solidFill>
                  <a:schemeClr val="accent1">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lt-LT" dirty="0"/>
              <a:t>Redaguokite šablono paantraštės stilių</a:t>
            </a:r>
          </a:p>
        </p:txBody>
      </p:sp>
      <p:cxnSp>
        <p:nvCxnSpPr>
          <p:cNvPr id="6" name="5 tiesioji jungtis"/>
          <p:cNvCxnSpPr/>
          <p:nvPr/>
        </p:nvCxnSpPr>
        <p:spPr>
          <a:xfrm>
            <a:off x="1658936" y="4782971"/>
            <a:ext cx="5654676" cy="0"/>
          </a:xfrm>
          <a:prstGeom prst="line">
            <a:avLst/>
          </a:prstGeom>
          <a:ln w="12700">
            <a:solidFill>
              <a:schemeClr val="accent1">
                <a:lumMod val="50000"/>
              </a:schemeClr>
            </a:solidFill>
            <a:miter lim="800000"/>
          </a:ln>
        </p:spPr>
        <p:style>
          <a:lnRef idx="1">
            <a:schemeClr val="accent1"/>
          </a:lnRef>
          <a:fillRef idx="0">
            <a:schemeClr val="accent1"/>
          </a:fillRef>
          <a:effectRef idx="0">
            <a:schemeClr val="accent1"/>
          </a:effectRef>
          <a:fontRef idx="minor">
            <a:schemeClr val="tx1"/>
          </a:fontRef>
        </p:style>
      </p:cxnSp>
      <p:grpSp>
        <p:nvGrpSpPr>
          <p:cNvPr id="5" name="4 grupė"/>
          <p:cNvGrpSpPr/>
          <p:nvPr userDrawn="1"/>
        </p:nvGrpSpPr>
        <p:grpSpPr>
          <a:xfrm>
            <a:off x="7923213" y="0"/>
            <a:ext cx="4265612" cy="6858000"/>
            <a:chOff x="7923213" y="0"/>
            <a:chExt cx="4265612" cy="6858000"/>
          </a:xfrm>
        </p:grpSpPr>
        <p:pic>
          <p:nvPicPr>
            <p:cNvPr id="4" name="3 paveikslėlis"/>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7923213" y="0"/>
              <a:ext cx="4265612" cy="6858000"/>
            </a:xfrm>
            <a:prstGeom prst="rect">
              <a:avLst/>
            </a:prstGeom>
          </p:spPr>
        </p:pic>
        <p:sp>
          <p:nvSpPr>
            <p:cNvPr id="13" name="12 stačiakampis"/>
            <p:cNvSpPr/>
            <p:nvPr/>
          </p:nvSpPr>
          <p:spPr>
            <a:xfrm>
              <a:off x="7923213" y="0"/>
              <a:ext cx="1065213" cy="6858000"/>
            </a:xfrm>
            <a:prstGeom prst="rect">
              <a:avLst/>
            </a:prstGeom>
            <a:gradFill flip="none" rotWithShape="1">
              <a:gsLst>
                <a:gs pos="75000">
                  <a:schemeClr val="tx2">
                    <a:alpha val="0"/>
                  </a:schemeClr>
                </a:gs>
                <a:gs pos="100000">
                  <a:schemeClr val="tx2">
                    <a:alpha val="2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lt-LT" dirty="0"/>
            </a:p>
          </p:txBody>
        </p:sp>
      </p:grpSp>
    </p:spTree>
    <p:extLst>
      <p:ext uri="{BB962C8B-B14F-4D97-AF65-F5344CB8AC3E}">
        <p14:creationId xmlns:p14="http://schemas.microsoft.com/office/powerpoint/2010/main" val="949990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Pavadinimas ir turinys">
    <p:spTree>
      <p:nvGrpSpPr>
        <p:cNvPr id="1" name=""/>
        <p:cNvGrpSpPr/>
        <p:nvPr/>
      </p:nvGrpSpPr>
      <p:grpSpPr>
        <a:xfrm>
          <a:off x="0" y="0"/>
          <a:ext cx="0" cy="0"/>
          <a:chOff x="0" y="0"/>
          <a:chExt cx="0" cy="0"/>
        </a:xfrm>
      </p:grpSpPr>
      <p:sp>
        <p:nvSpPr>
          <p:cNvPr id="2" name="1 pavadinimas"/>
          <p:cNvSpPr>
            <a:spLocks noGrp="1"/>
          </p:cNvSpPr>
          <p:nvPr>
            <p:ph type="title"/>
          </p:nvPr>
        </p:nvSpPr>
        <p:spPr/>
        <p:txBody>
          <a:bodyPr rtlCol="0"/>
          <a:lstStyle>
            <a:lvl1pPr>
              <a:defRPr>
                <a:solidFill>
                  <a:schemeClr val="accent1">
                    <a:lumMod val="50000"/>
                  </a:schemeClr>
                </a:solidFill>
              </a:defRPr>
            </a:lvl1pPr>
          </a:lstStyle>
          <a:p>
            <a:pPr rtl="0"/>
            <a:r>
              <a:rPr lang="lt-LT"/>
              <a:t>Spustelėję redaguokite stilių</a:t>
            </a:r>
            <a:endParaRPr lang="lt-LT" dirty="0"/>
          </a:p>
        </p:txBody>
      </p:sp>
      <p:sp>
        <p:nvSpPr>
          <p:cNvPr id="3" name="2 turinio vietos rezervavimo ženklas"/>
          <p:cNvSpPr>
            <a:spLocks noGrp="1"/>
          </p:cNvSpPr>
          <p:nvPr>
            <p:ph idx="1"/>
          </p:nvPr>
        </p:nvSpPr>
        <p:spPr/>
        <p:txBody>
          <a:bodyPr rtlCol="0"/>
          <a:lstStyle/>
          <a:p>
            <a:pPr lvl="0" rtl="0"/>
            <a:r>
              <a:rPr lang="lt-LT"/>
              <a:t>Spustelėkite, kad galėtumėte redaguoti šablono teksto stilius</a:t>
            </a:r>
          </a:p>
          <a:p>
            <a:pPr lvl="1" rtl="0"/>
            <a:r>
              <a:rPr lang="lt-LT"/>
              <a:t>Antras lygis</a:t>
            </a:r>
          </a:p>
          <a:p>
            <a:pPr lvl="2" rtl="0"/>
            <a:r>
              <a:rPr lang="lt-LT"/>
              <a:t>Trečias lygis</a:t>
            </a:r>
          </a:p>
          <a:p>
            <a:pPr lvl="3" rtl="0"/>
            <a:r>
              <a:rPr lang="lt-LT"/>
              <a:t>Ketvirtas lygis</a:t>
            </a:r>
          </a:p>
          <a:p>
            <a:pPr lvl="4" rtl="0"/>
            <a:r>
              <a:rPr lang="lt-LT"/>
              <a:t>Penktas lygis</a:t>
            </a:r>
            <a:endParaRPr lang="lt-LT" dirty="0"/>
          </a:p>
        </p:txBody>
      </p:sp>
      <p:sp>
        <p:nvSpPr>
          <p:cNvPr id="5" name="4 poraštės vietos rezervavimo ženklas"/>
          <p:cNvSpPr>
            <a:spLocks noGrp="1"/>
          </p:cNvSpPr>
          <p:nvPr>
            <p:ph type="ftr" sz="quarter" idx="11"/>
          </p:nvPr>
        </p:nvSpPr>
        <p:spPr/>
        <p:txBody>
          <a:bodyPr rtlCol="0"/>
          <a:lstStyle/>
          <a:p>
            <a:pPr rtl="0"/>
            <a:r>
              <a:rPr lang="lt-LT" dirty="0"/>
              <a:t>Įtraukti </a:t>
            </a:r>
            <a:r>
              <a:rPr lang="lt-LT" dirty="0" err="1"/>
              <a:t>poraštę</a:t>
            </a:r>
            <a:endParaRPr lang="lt-LT" dirty="0"/>
          </a:p>
        </p:txBody>
      </p:sp>
      <p:sp>
        <p:nvSpPr>
          <p:cNvPr id="4" name="3 datos vietos rezervavimo ženklas"/>
          <p:cNvSpPr>
            <a:spLocks noGrp="1"/>
          </p:cNvSpPr>
          <p:nvPr>
            <p:ph type="dt" sz="half" idx="10"/>
          </p:nvPr>
        </p:nvSpPr>
        <p:spPr/>
        <p:txBody>
          <a:bodyPr rtlCol="0"/>
          <a:lstStyle/>
          <a:p>
            <a:pPr rtl="0"/>
            <a:fld id="{86CEFE6E-84F2-4B98-A684-1412B0E84185}" type="datetime1">
              <a:rPr lang="lt-LT" smtClean="0"/>
              <a:t>2025-02-13</a:t>
            </a:fld>
            <a:endParaRPr lang="lt-LT" dirty="0"/>
          </a:p>
        </p:txBody>
      </p:sp>
      <p:sp>
        <p:nvSpPr>
          <p:cNvPr id="6" name="5 skaidrės numerio vietos rezervavimo ženklas"/>
          <p:cNvSpPr>
            <a:spLocks noGrp="1"/>
          </p:cNvSpPr>
          <p:nvPr>
            <p:ph type="sldNum" sz="quarter" idx="12"/>
          </p:nvPr>
        </p:nvSpPr>
        <p:spPr/>
        <p:txBody>
          <a:bodyPr rtlCol="0"/>
          <a:lstStyle/>
          <a:p>
            <a:pPr rtl="0"/>
            <a:fld id="{2A013F82-EE5E-44EE-A61D-E31C6657F26F}" type="slidenum">
              <a:rPr lang="lt-LT" smtClean="0"/>
              <a:t>‹#›</a:t>
            </a:fld>
            <a:endParaRPr lang="lt-LT" dirty="0"/>
          </a:p>
        </p:txBody>
      </p:sp>
      <p:cxnSp>
        <p:nvCxnSpPr>
          <p:cNvPr id="7" name="6 tiesioji jungtis"/>
          <p:cNvCxnSpPr/>
          <p:nvPr/>
        </p:nvCxnSpPr>
        <p:spPr>
          <a:xfrm>
            <a:off x="1658936" y="1709058"/>
            <a:ext cx="9617076" cy="0"/>
          </a:xfrm>
          <a:prstGeom prst="line">
            <a:avLst/>
          </a:prstGeom>
          <a:ln w="12700">
            <a:solidFill>
              <a:schemeClr val="accent1">
                <a:lumMod val="50000"/>
              </a:schemeClr>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382540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kcijos antraštė">
    <p:spTree>
      <p:nvGrpSpPr>
        <p:cNvPr id="1" name=""/>
        <p:cNvGrpSpPr/>
        <p:nvPr/>
      </p:nvGrpSpPr>
      <p:grpSpPr>
        <a:xfrm>
          <a:off x="0" y="0"/>
          <a:ext cx="0" cy="0"/>
          <a:chOff x="0" y="0"/>
          <a:chExt cx="0" cy="0"/>
        </a:xfrm>
      </p:grpSpPr>
      <p:sp>
        <p:nvSpPr>
          <p:cNvPr id="2" name="1 pavadinimas"/>
          <p:cNvSpPr>
            <a:spLocks noGrp="1"/>
          </p:cNvSpPr>
          <p:nvPr>
            <p:ph type="title"/>
          </p:nvPr>
        </p:nvSpPr>
        <p:spPr>
          <a:xfrm>
            <a:off x="1522410" y="2237096"/>
            <a:ext cx="8229601" cy="2411103"/>
          </a:xfrm>
        </p:spPr>
        <p:txBody>
          <a:bodyPr rtlCol="0" anchor="b">
            <a:normAutofit/>
          </a:bodyPr>
          <a:lstStyle>
            <a:lvl1pPr algn="l">
              <a:lnSpc>
                <a:spcPct val="80000"/>
              </a:lnSpc>
              <a:defRPr sz="4800" b="0" cap="none" baseline="0">
                <a:solidFill>
                  <a:schemeClr val="tx1"/>
                </a:solidFill>
              </a:defRPr>
            </a:lvl1pPr>
          </a:lstStyle>
          <a:p>
            <a:pPr rtl="0"/>
            <a:r>
              <a:rPr lang="lt-LT"/>
              <a:t>Spustelėję redaguokite stilių</a:t>
            </a:r>
            <a:endParaRPr lang="lt-LT" dirty="0"/>
          </a:p>
        </p:txBody>
      </p:sp>
      <p:sp>
        <p:nvSpPr>
          <p:cNvPr id="3" name="2 teksto vietos rezervavimo ženklas"/>
          <p:cNvSpPr>
            <a:spLocks noGrp="1"/>
          </p:cNvSpPr>
          <p:nvPr>
            <p:ph type="body" idx="1"/>
          </p:nvPr>
        </p:nvSpPr>
        <p:spPr>
          <a:xfrm>
            <a:off x="1522412" y="4876800"/>
            <a:ext cx="8229601" cy="1292225"/>
          </a:xfrm>
        </p:spPr>
        <p:txBody>
          <a:bodyPr rtlCol="0" anchor="t">
            <a:normAutofit/>
          </a:bodyPr>
          <a:lstStyle>
            <a:lvl1pPr marL="0" indent="0">
              <a:spcBef>
                <a:spcPts val="0"/>
              </a:spcBef>
              <a:buNone/>
              <a:defRPr sz="2800" cap="none" baseline="0">
                <a:solidFill>
                  <a:schemeClr val="accent1">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lt-LT"/>
              <a:t>Spustelėkite, kad galėtumėte redaguoti šablono teksto stilius</a:t>
            </a:r>
          </a:p>
        </p:txBody>
      </p:sp>
      <p:grpSp>
        <p:nvGrpSpPr>
          <p:cNvPr id="7" name="6 grupė"/>
          <p:cNvGrpSpPr/>
          <p:nvPr userDrawn="1"/>
        </p:nvGrpSpPr>
        <p:grpSpPr>
          <a:xfrm>
            <a:off x="11123611" y="0"/>
            <a:ext cx="1065214" cy="6868886"/>
            <a:chOff x="11123611" y="0"/>
            <a:chExt cx="1065214" cy="6868886"/>
          </a:xfrm>
        </p:grpSpPr>
        <p:pic>
          <p:nvPicPr>
            <p:cNvPr id="10" name="9 paveikslėlis"/>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11123611" y="0"/>
              <a:ext cx="1065213" cy="6858000"/>
            </a:xfrm>
            <a:prstGeom prst="rect">
              <a:avLst/>
            </a:prstGeom>
          </p:spPr>
        </p:pic>
        <p:sp>
          <p:nvSpPr>
            <p:cNvPr id="12" name="11 stačiakampis"/>
            <p:cNvSpPr/>
            <p:nvPr/>
          </p:nvSpPr>
          <p:spPr>
            <a:xfrm>
              <a:off x="11123612" y="10886"/>
              <a:ext cx="1065213" cy="6858000"/>
            </a:xfrm>
            <a:prstGeom prst="rect">
              <a:avLst/>
            </a:prstGeom>
            <a:gradFill flip="none" rotWithShape="1">
              <a:gsLst>
                <a:gs pos="75000">
                  <a:schemeClr val="tx2">
                    <a:alpha val="0"/>
                  </a:schemeClr>
                </a:gs>
                <a:gs pos="100000">
                  <a:schemeClr val="tx2">
                    <a:alpha val="2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lt-LT" dirty="0"/>
            </a:p>
          </p:txBody>
        </p:sp>
      </p:grpSp>
      <p:sp>
        <p:nvSpPr>
          <p:cNvPr id="5" name="4 poraštės vietos rezervavimo ženklas"/>
          <p:cNvSpPr>
            <a:spLocks noGrp="1"/>
          </p:cNvSpPr>
          <p:nvPr>
            <p:ph type="ftr" sz="quarter" idx="11"/>
          </p:nvPr>
        </p:nvSpPr>
        <p:spPr/>
        <p:txBody>
          <a:bodyPr rtlCol="0"/>
          <a:lstStyle/>
          <a:p>
            <a:pPr rtl="0"/>
            <a:r>
              <a:rPr lang="lt-LT" dirty="0"/>
              <a:t>Įtraukti </a:t>
            </a:r>
            <a:r>
              <a:rPr lang="lt-LT" dirty="0" err="1"/>
              <a:t>poraštę</a:t>
            </a:r>
            <a:endParaRPr lang="lt-LT" dirty="0"/>
          </a:p>
        </p:txBody>
      </p:sp>
      <p:sp>
        <p:nvSpPr>
          <p:cNvPr id="4" name="3 datos vietos rezervavimo ženklas"/>
          <p:cNvSpPr>
            <a:spLocks noGrp="1"/>
          </p:cNvSpPr>
          <p:nvPr>
            <p:ph type="dt" sz="half" idx="10"/>
          </p:nvPr>
        </p:nvSpPr>
        <p:spPr/>
        <p:txBody>
          <a:bodyPr rtlCol="0"/>
          <a:lstStyle/>
          <a:p>
            <a:pPr rtl="0"/>
            <a:fld id="{FAEFB1B8-7364-4ABB-B3ED-E23E75E184B4}" type="datetime1">
              <a:rPr lang="lt-LT" smtClean="0"/>
              <a:t>2025-02-13</a:t>
            </a:fld>
            <a:endParaRPr lang="lt-LT" dirty="0"/>
          </a:p>
        </p:txBody>
      </p:sp>
      <p:sp>
        <p:nvSpPr>
          <p:cNvPr id="6" name="5 skaidrės numerio vietos rezervavimo ženklas"/>
          <p:cNvSpPr>
            <a:spLocks noGrp="1"/>
          </p:cNvSpPr>
          <p:nvPr>
            <p:ph type="sldNum" sz="quarter" idx="12"/>
          </p:nvPr>
        </p:nvSpPr>
        <p:spPr/>
        <p:txBody>
          <a:bodyPr rtlCol="0"/>
          <a:lstStyle/>
          <a:p>
            <a:pPr rtl="0"/>
            <a:fld id="{2A013F82-EE5E-44EE-A61D-E31C6657F26F}" type="slidenum">
              <a:rPr lang="lt-LT" smtClean="0"/>
              <a:t>‹#›</a:t>
            </a:fld>
            <a:endParaRPr lang="lt-LT" dirty="0"/>
          </a:p>
        </p:txBody>
      </p:sp>
      <p:cxnSp>
        <p:nvCxnSpPr>
          <p:cNvPr id="9" name="8 tiesioji jungtis"/>
          <p:cNvCxnSpPr/>
          <p:nvPr/>
        </p:nvCxnSpPr>
        <p:spPr>
          <a:xfrm>
            <a:off x="1658936" y="4782971"/>
            <a:ext cx="8016876" cy="0"/>
          </a:xfrm>
          <a:prstGeom prst="line">
            <a:avLst/>
          </a:prstGeom>
          <a:ln w="12700">
            <a:solidFill>
              <a:schemeClr val="accent1">
                <a:lumMod val="50000"/>
              </a:schemeClr>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18133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 turiniai">
    <p:spTree>
      <p:nvGrpSpPr>
        <p:cNvPr id="1" name=""/>
        <p:cNvGrpSpPr/>
        <p:nvPr/>
      </p:nvGrpSpPr>
      <p:grpSpPr>
        <a:xfrm>
          <a:off x="0" y="0"/>
          <a:ext cx="0" cy="0"/>
          <a:chOff x="0" y="0"/>
          <a:chExt cx="0" cy="0"/>
        </a:xfrm>
      </p:grpSpPr>
      <p:sp>
        <p:nvSpPr>
          <p:cNvPr id="2" name="1 pavadinimas"/>
          <p:cNvSpPr>
            <a:spLocks noGrp="1"/>
          </p:cNvSpPr>
          <p:nvPr>
            <p:ph type="title"/>
          </p:nvPr>
        </p:nvSpPr>
        <p:spPr>
          <a:xfrm>
            <a:off x="1522413" y="381000"/>
            <a:ext cx="9829798" cy="1219200"/>
          </a:xfrm>
        </p:spPr>
        <p:txBody>
          <a:bodyPr rtlCol="0"/>
          <a:lstStyle>
            <a:lvl1pPr>
              <a:defRPr>
                <a:solidFill>
                  <a:schemeClr val="accent1">
                    <a:lumMod val="50000"/>
                  </a:schemeClr>
                </a:solidFill>
              </a:defRPr>
            </a:lvl1pPr>
          </a:lstStyle>
          <a:p>
            <a:pPr rtl="0"/>
            <a:r>
              <a:rPr lang="lt-LT"/>
              <a:t>Spustelėję redaguokite stilių</a:t>
            </a:r>
            <a:endParaRPr lang="lt-LT" dirty="0"/>
          </a:p>
        </p:txBody>
      </p:sp>
      <p:sp>
        <p:nvSpPr>
          <p:cNvPr id="3" name="2 turinio vietos rezervavimo ženklas"/>
          <p:cNvSpPr>
            <a:spLocks noGrp="1"/>
          </p:cNvSpPr>
          <p:nvPr>
            <p:ph sz="half" idx="1"/>
          </p:nvPr>
        </p:nvSpPr>
        <p:spPr>
          <a:xfrm>
            <a:off x="1488168" y="1984248"/>
            <a:ext cx="4800600" cy="4187952"/>
          </a:xfrm>
        </p:spPr>
        <p:txBody>
          <a:bodyPr rtlCol="0">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rtl="0"/>
            <a:r>
              <a:rPr lang="lt-LT"/>
              <a:t>Spustelėkite, kad galėtumėte redaguoti šablono teksto stilius</a:t>
            </a:r>
          </a:p>
          <a:p>
            <a:pPr lvl="1" rtl="0"/>
            <a:r>
              <a:rPr lang="lt-LT"/>
              <a:t>Antras lygis</a:t>
            </a:r>
          </a:p>
          <a:p>
            <a:pPr lvl="2" rtl="0"/>
            <a:r>
              <a:rPr lang="lt-LT"/>
              <a:t>Trečias lygis</a:t>
            </a:r>
          </a:p>
          <a:p>
            <a:pPr lvl="3" rtl="0"/>
            <a:r>
              <a:rPr lang="lt-LT"/>
              <a:t>Ketvirtas lygis</a:t>
            </a:r>
          </a:p>
          <a:p>
            <a:pPr lvl="4" rtl="0"/>
            <a:r>
              <a:rPr lang="lt-LT"/>
              <a:t>Penktas lygis</a:t>
            </a:r>
            <a:endParaRPr lang="lt-LT" dirty="0"/>
          </a:p>
        </p:txBody>
      </p:sp>
      <p:sp>
        <p:nvSpPr>
          <p:cNvPr id="4" name="3 turinio vietos rezervavimo ženklas"/>
          <p:cNvSpPr>
            <a:spLocks noGrp="1"/>
          </p:cNvSpPr>
          <p:nvPr>
            <p:ph sz="half" idx="2"/>
          </p:nvPr>
        </p:nvSpPr>
        <p:spPr>
          <a:xfrm>
            <a:off x="6551612" y="1984248"/>
            <a:ext cx="4800601" cy="4187952"/>
          </a:xfrm>
        </p:spPr>
        <p:txBody>
          <a:bodyPr rtlCol="0">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rtl="0"/>
            <a:r>
              <a:rPr lang="lt-LT"/>
              <a:t>Spustelėkite, kad galėtumėte redaguoti šablono teksto stilius</a:t>
            </a:r>
          </a:p>
          <a:p>
            <a:pPr lvl="1" rtl="0"/>
            <a:r>
              <a:rPr lang="lt-LT"/>
              <a:t>Antras lygis</a:t>
            </a:r>
          </a:p>
          <a:p>
            <a:pPr lvl="2" rtl="0"/>
            <a:r>
              <a:rPr lang="lt-LT"/>
              <a:t>Trečias lygis</a:t>
            </a:r>
          </a:p>
          <a:p>
            <a:pPr lvl="3" rtl="0"/>
            <a:r>
              <a:rPr lang="lt-LT"/>
              <a:t>Ketvirtas lygis</a:t>
            </a:r>
          </a:p>
          <a:p>
            <a:pPr lvl="4" rtl="0"/>
            <a:r>
              <a:rPr lang="lt-LT"/>
              <a:t>Penktas lygis</a:t>
            </a:r>
            <a:endParaRPr lang="lt-LT" dirty="0"/>
          </a:p>
        </p:txBody>
      </p:sp>
      <p:sp>
        <p:nvSpPr>
          <p:cNvPr id="6" name="5 poraštės vietos rezervavimo ženklas"/>
          <p:cNvSpPr>
            <a:spLocks noGrp="1"/>
          </p:cNvSpPr>
          <p:nvPr>
            <p:ph type="ftr" sz="quarter" idx="11"/>
          </p:nvPr>
        </p:nvSpPr>
        <p:spPr/>
        <p:txBody>
          <a:bodyPr rtlCol="0"/>
          <a:lstStyle/>
          <a:p>
            <a:pPr rtl="0"/>
            <a:r>
              <a:rPr lang="lt-LT" dirty="0"/>
              <a:t>Įtraukti </a:t>
            </a:r>
            <a:r>
              <a:rPr lang="lt-LT" dirty="0" err="1"/>
              <a:t>poraštę</a:t>
            </a:r>
            <a:endParaRPr lang="lt-LT" dirty="0"/>
          </a:p>
        </p:txBody>
      </p:sp>
      <p:sp>
        <p:nvSpPr>
          <p:cNvPr id="5" name="4 datos vietos rezervavimo ženklas"/>
          <p:cNvSpPr>
            <a:spLocks noGrp="1"/>
          </p:cNvSpPr>
          <p:nvPr>
            <p:ph type="dt" sz="half" idx="10"/>
          </p:nvPr>
        </p:nvSpPr>
        <p:spPr/>
        <p:txBody>
          <a:bodyPr rtlCol="0"/>
          <a:lstStyle/>
          <a:p>
            <a:pPr rtl="0"/>
            <a:fld id="{B7D58293-EC71-43B2-9AF7-BDF6A949EC60}" type="datetime1">
              <a:rPr lang="lt-LT" smtClean="0"/>
              <a:t>2025-02-13</a:t>
            </a:fld>
            <a:endParaRPr lang="lt-LT" dirty="0"/>
          </a:p>
        </p:txBody>
      </p:sp>
      <p:sp>
        <p:nvSpPr>
          <p:cNvPr id="7" name="6 skaidrės numerio vietos rezervavimo ženklas"/>
          <p:cNvSpPr>
            <a:spLocks noGrp="1"/>
          </p:cNvSpPr>
          <p:nvPr>
            <p:ph type="sldNum" sz="quarter" idx="12"/>
          </p:nvPr>
        </p:nvSpPr>
        <p:spPr/>
        <p:txBody>
          <a:bodyPr rtlCol="0"/>
          <a:lstStyle/>
          <a:p>
            <a:pPr rtl="0"/>
            <a:fld id="{2A013F82-EE5E-44EE-A61D-E31C6657F26F}" type="slidenum">
              <a:rPr lang="lt-LT" smtClean="0"/>
              <a:t>‹#›</a:t>
            </a:fld>
            <a:endParaRPr lang="lt-LT" dirty="0"/>
          </a:p>
        </p:txBody>
      </p:sp>
      <p:cxnSp>
        <p:nvCxnSpPr>
          <p:cNvPr id="8" name="7 tiesioji jungtis"/>
          <p:cNvCxnSpPr/>
          <p:nvPr/>
        </p:nvCxnSpPr>
        <p:spPr>
          <a:xfrm>
            <a:off x="1658936" y="1709058"/>
            <a:ext cx="9617076" cy="0"/>
          </a:xfrm>
          <a:prstGeom prst="line">
            <a:avLst/>
          </a:prstGeom>
          <a:ln w="12700">
            <a:solidFill>
              <a:schemeClr val="accent1">
                <a:lumMod val="50000"/>
              </a:schemeClr>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253407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alyginimas">
    <p:spTree>
      <p:nvGrpSpPr>
        <p:cNvPr id="1" name=""/>
        <p:cNvGrpSpPr/>
        <p:nvPr/>
      </p:nvGrpSpPr>
      <p:grpSpPr>
        <a:xfrm>
          <a:off x="0" y="0"/>
          <a:ext cx="0" cy="0"/>
          <a:chOff x="0" y="0"/>
          <a:chExt cx="0" cy="0"/>
        </a:xfrm>
      </p:grpSpPr>
      <p:sp>
        <p:nvSpPr>
          <p:cNvPr id="2" name="1 pavadinimas"/>
          <p:cNvSpPr>
            <a:spLocks noGrp="1"/>
          </p:cNvSpPr>
          <p:nvPr>
            <p:ph type="title"/>
          </p:nvPr>
        </p:nvSpPr>
        <p:spPr>
          <a:xfrm>
            <a:off x="1522413" y="381000"/>
            <a:ext cx="9829798" cy="1219200"/>
          </a:xfrm>
        </p:spPr>
        <p:txBody>
          <a:bodyPr rtlCol="0"/>
          <a:lstStyle>
            <a:lvl1pPr>
              <a:defRPr>
                <a:solidFill>
                  <a:schemeClr val="accent1">
                    <a:lumMod val="50000"/>
                  </a:schemeClr>
                </a:solidFill>
              </a:defRPr>
            </a:lvl1pPr>
          </a:lstStyle>
          <a:p>
            <a:pPr rtl="0"/>
            <a:r>
              <a:rPr lang="lt-LT"/>
              <a:t>Spustelėję redaguokite stilių</a:t>
            </a:r>
            <a:endParaRPr lang="lt-LT" dirty="0"/>
          </a:p>
        </p:txBody>
      </p:sp>
      <p:sp>
        <p:nvSpPr>
          <p:cNvPr id="3" name="2 teksto vietos rezervavimo ženklas"/>
          <p:cNvSpPr>
            <a:spLocks noGrp="1"/>
          </p:cNvSpPr>
          <p:nvPr>
            <p:ph type="body" idx="1"/>
          </p:nvPr>
        </p:nvSpPr>
        <p:spPr>
          <a:xfrm>
            <a:off x="1522413" y="1828800"/>
            <a:ext cx="4800600" cy="838200"/>
          </a:xfrm>
        </p:spPr>
        <p:txBody>
          <a:bodyPr rtlCol="0" anchor="ctr">
            <a:noAutofit/>
          </a:bodyPr>
          <a:lstStyle>
            <a:lvl1pPr marL="0" indent="0">
              <a:spcBef>
                <a:spcPts val="0"/>
              </a:spcBef>
              <a:buNone/>
              <a:defRPr sz="2400" b="0" cap="none"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lt-LT"/>
              <a:t>Spustelėkite, kad galėtumėte redaguoti šablono teksto stilius</a:t>
            </a:r>
          </a:p>
        </p:txBody>
      </p:sp>
      <p:sp>
        <p:nvSpPr>
          <p:cNvPr id="4" name="3 turinio vietos rezervavimo ženklas"/>
          <p:cNvSpPr>
            <a:spLocks noGrp="1"/>
          </p:cNvSpPr>
          <p:nvPr>
            <p:ph sz="half" idx="2"/>
          </p:nvPr>
        </p:nvSpPr>
        <p:spPr>
          <a:xfrm>
            <a:off x="1522413" y="2743200"/>
            <a:ext cx="4800600" cy="3425825"/>
          </a:xfrm>
        </p:spPr>
        <p:txBody>
          <a:bodyPr rtlCol="0">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rtl="0"/>
            <a:r>
              <a:rPr lang="lt-LT"/>
              <a:t>Spustelėkite, kad galėtumėte redaguoti šablono teksto stilius</a:t>
            </a:r>
          </a:p>
          <a:p>
            <a:pPr lvl="1" rtl="0"/>
            <a:r>
              <a:rPr lang="lt-LT"/>
              <a:t>Antras lygis</a:t>
            </a:r>
          </a:p>
          <a:p>
            <a:pPr lvl="2" rtl="0"/>
            <a:r>
              <a:rPr lang="lt-LT"/>
              <a:t>Trečias lygis</a:t>
            </a:r>
          </a:p>
          <a:p>
            <a:pPr lvl="3" rtl="0"/>
            <a:r>
              <a:rPr lang="lt-LT"/>
              <a:t>Ketvirtas lygis</a:t>
            </a:r>
          </a:p>
          <a:p>
            <a:pPr lvl="4" rtl="0"/>
            <a:r>
              <a:rPr lang="lt-LT"/>
              <a:t>Penktas lygis</a:t>
            </a:r>
            <a:endParaRPr lang="lt-LT" dirty="0"/>
          </a:p>
        </p:txBody>
      </p:sp>
      <p:sp>
        <p:nvSpPr>
          <p:cNvPr id="5" name="4 teksto vietos rezervavimo ženklas"/>
          <p:cNvSpPr>
            <a:spLocks noGrp="1"/>
          </p:cNvSpPr>
          <p:nvPr>
            <p:ph type="body" sz="quarter" idx="3"/>
          </p:nvPr>
        </p:nvSpPr>
        <p:spPr>
          <a:xfrm>
            <a:off x="6551613" y="1828800"/>
            <a:ext cx="4800600" cy="838200"/>
          </a:xfrm>
        </p:spPr>
        <p:txBody>
          <a:bodyPr rtlCol="0" anchor="ctr">
            <a:noAutofit/>
          </a:bodyPr>
          <a:lstStyle>
            <a:lvl1pPr marL="0" indent="0">
              <a:spcBef>
                <a:spcPts val="0"/>
              </a:spcBef>
              <a:buNone/>
              <a:defRPr sz="2400" b="0" cap="none"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lt-LT"/>
              <a:t>Spustelėkite, kad galėtumėte redaguoti šablono teksto stilius</a:t>
            </a:r>
          </a:p>
        </p:txBody>
      </p:sp>
      <p:sp>
        <p:nvSpPr>
          <p:cNvPr id="6" name="5 turinio vietos rezervavimo ženklas"/>
          <p:cNvSpPr>
            <a:spLocks noGrp="1"/>
          </p:cNvSpPr>
          <p:nvPr>
            <p:ph sz="quarter" idx="4"/>
          </p:nvPr>
        </p:nvSpPr>
        <p:spPr>
          <a:xfrm>
            <a:off x="6551613" y="2743200"/>
            <a:ext cx="4800600" cy="3425825"/>
          </a:xfrm>
        </p:spPr>
        <p:txBody>
          <a:bodyPr rtlCol="0">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rtl="0"/>
            <a:r>
              <a:rPr lang="lt-LT"/>
              <a:t>Spustelėkite, kad galėtumėte redaguoti šablono teksto stilius</a:t>
            </a:r>
          </a:p>
          <a:p>
            <a:pPr lvl="1" rtl="0"/>
            <a:r>
              <a:rPr lang="lt-LT"/>
              <a:t>Antras lygis</a:t>
            </a:r>
          </a:p>
          <a:p>
            <a:pPr lvl="2" rtl="0"/>
            <a:r>
              <a:rPr lang="lt-LT"/>
              <a:t>Trečias lygis</a:t>
            </a:r>
          </a:p>
          <a:p>
            <a:pPr lvl="3" rtl="0"/>
            <a:r>
              <a:rPr lang="lt-LT"/>
              <a:t>Ketvirtas lygis</a:t>
            </a:r>
          </a:p>
          <a:p>
            <a:pPr lvl="4" rtl="0"/>
            <a:r>
              <a:rPr lang="lt-LT"/>
              <a:t>Penktas lygis</a:t>
            </a:r>
            <a:endParaRPr lang="lt-LT" dirty="0"/>
          </a:p>
        </p:txBody>
      </p:sp>
      <p:sp>
        <p:nvSpPr>
          <p:cNvPr id="8" name="7 poraštės vietos rezervavimo ženklas"/>
          <p:cNvSpPr>
            <a:spLocks noGrp="1"/>
          </p:cNvSpPr>
          <p:nvPr>
            <p:ph type="ftr" sz="quarter" idx="11"/>
          </p:nvPr>
        </p:nvSpPr>
        <p:spPr/>
        <p:txBody>
          <a:bodyPr rtlCol="0"/>
          <a:lstStyle/>
          <a:p>
            <a:pPr rtl="0"/>
            <a:r>
              <a:rPr lang="lt-LT" dirty="0"/>
              <a:t>Įtraukti </a:t>
            </a:r>
            <a:r>
              <a:rPr lang="lt-LT" dirty="0" err="1"/>
              <a:t>poraštę</a:t>
            </a:r>
            <a:endParaRPr lang="lt-LT" dirty="0"/>
          </a:p>
        </p:txBody>
      </p:sp>
      <p:sp>
        <p:nvSpPr>
          <p:cNvPr id="7" name="6 datos vietos rezervavimo ženklas"/>
          <p:cNvSpPr>
            <a:spLocks noGrp="1"/>
          </p:cNvSpPr>
          <p:nvPr>
            <p:ph type="dt" sz="half" idx="10"/>
          </p:nvPr>
        </p:nvSpPr>
        <p:spPr/>
        <p:txBody>
          <a:bodyPr rtlCol="0"/>
          <a:lstStyle/>
          <a:p>
            <a:pPr rtl="0"/>
            <a:fld id="{30120A46-6ED5-4A4D-B627-9FC10712EFF0}" type="datetime1">
              <a:rPr lang="lt-LT" smtClean="0"/>
              <a:t>2025-02-13</a:t>
            </a:fld>
            <a:endParaRPr lang="lt-LT" dirty="0"/>
          </a:p>
        </p:txBody>
      </p:sp>
      <p:sp>
        <p:nvSpPr>
          <p:cNvPr id="9" name="8 skaidrės numerio vietos rezervavimo ženklas"/>
          <p:cNvSpPr>
            <a:spLocks noGrp="1"/>
          </p:cNvSpPr>
          <p:nvPr>
            <p:ph type="sldNum" sz="quarter" idx="12"/>
          </p:nvPr>
        </p:nvSpPr>
        <p:spPr/>
        <p:txBody>
          <a:bodyPr rtlCol="0"/>
          <a:lstStyle/>
          <a:p>
            <a:pPr rtl="0"/>
            <a:fld id="{2A013F82-EE5E-44EE-A61D-E31C6657F26F}" type="slidenum">
              <a:rPr lang="lt-LT" smtClean="0"/>
              <a:t>‹#›</a:t>
            </a:fld>
            <a:endParaRPr lang="lt-LT" dirty="0"/>
          </a:p>
        </p:txBody>
      </p:sp>
      <p:cxnSp>
        <p:nvCxnSpPr>
          <p:cNvPr id="10" name="9 tiesioji jungtis"/>
          <p:cNvCxnSpPr/>
          <p:nvPr/>
        </p:nvCxnSpPr>
        <p:spPr>
          <a:xfrm>
            <a:off x="1658936" y="1709058"/>
            <a:ext cx="9617076" cy="0"/>
          </a:xfrm>
          <a:prstGeom prst="line">
            <a:avLst/>
          </a:prstGeom>
          <a:ln w="12700">
            <a:solidFill>
              <a:schemeClr val="accent1">
                <a:lumMod val="50000"/>
              </a:schemeClr>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8419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k pavadinimas">
    <p:spTree>
      <p:nvGrpSpPr>
        <p:cNvPr id="1" name=""/>
        <p:cNvGrpSpPr/>
        <p:nvPr/>
      </p:nvGrpSpPr>
      <p:grpSpPr>
        <a:xfrm>
          <a:off x="0" y="0"/>
          <a:ext cx="0" cy="0"/>
          <a:chOff x="0" y="0"/>
          <a:chExt cx="0" cy="0"/>
        </a:xfrm>
      </p:grpSpPr>
      <p:sp>
        <p:nvSpPr>
          <p:cNvPr id="2" name="1 pavadinimas"/>
          <p:cNvSpPr>
            <a:spLocks noGrp="1"/>
          </p:cNvSpPr>
          <p:nvPr>
            <p:ph type="title"/>
          </p:nvPr>
        </p:nvSpPr>
        <p:spPr/>
        <p:txBody>
          <a:bodyPr rtlCol="0"/>
          <a:lstStyle>
            <a:lvl1pPr>
              <a:defRPr>
                <a:solidFill>
                  <a:schemeClr val="accent1">
                    <a:lumMod val="50000"/>
                  </a:schemeClr>
                </a:solidFill>
              </a:defRPr>
            </a:lvl1pPr>
          </a:lstStyle>
          <a:p>
            <a:pPr rtl="0"/>
            <a:r>
              <a:rPr lang="lt-LT"/>
              <a:t>Spustelėję redaguokite stilių</a:t>
            </a:r>
            <a:endParaRPr lang="lt-LT" dirty="0"/>
          </a:p>
        </p:txBody>
      </p:sp>
      <p:sp>
        <p:nvSpPr>
          <p:cNvPr id="4" name="3 poraštės vietos rezervavimo ženklas"/>
          <p:cNvSpPr>
            <a:spLocks noGrp="1"/>
          </p:cNvSpPr>
          <p:nvPr>
            <p:ph type="ftr" sz="quarter" idx="11"/>
          </p:nvPr>
        </p:nvSpPr>
        <p:spPr/>
        <p:txBody>
          <a:bodyPr rtlCol="0"/>
          <a:lstStyle/>
          <a:p>
            <a:pPr rtl="0"/>
            <a:r>
              <a:rPr lang="lt-LT" dirty="0"/>
              <a:t>Įtraukti </a:t>
            </a:r>
            <a:r>
              <a:rPr lang="lt-LT" dirty="0" err="1"/>
              <a:t>poraštę</a:t>
            </a:r>
            <a:endParaRPr lang="lt-LT" dirty="0"/>
          </a:p>
        </p:txBody>
      </p:sp>
      <p:sp>
        <p:nvSpPr>
          <p:cNvPr id="3" name="2 datos vietos rezervavimo ženklas"/>
          <p:cNvSpPr>
            <a:spLocks noGrp="1"/>
          </p:cNvSpPr>
          <p:nvPr>
            <p:ph type="dt" sz="half" idx="10"/>
          </p:nvPr>
        </p:nvSpPr>
        <p:spPr/>
        <p:txBody>
          <a:bodyPr rtlCol="0"/>
          <a:lstStyle/>
          <a:p>
            <a:pPr rtl="0"/>
            <a:fld id="{4EE23DD6-0E70-4032-AF87-DD89DA601798}" type="datetime1">
              <a:rPr lang="lt-LT" smtClean="0"/>
              <a:t>2025-02-13</a:t>
            </a:fld>
            <a:endParaRPr lang="lt-LT" dirty="0"/>
          </a:p>
        </p:txBody>
      </p:sp>
      <p:sp>
        <p:nvSpPr>
          <p:cNvPr id="5" name="4 skaidrės numerio vietos rezervavimo ženklas"/>
          <p:cNvSpPr>
            <a:spLocks noGrp="1"/>
          </p:cNvSpPr>
          <p:nvPr>
            <p:ph type="sldNum" sz="quarter" idx="12"/>
          </p:nvPr>
        </p:nvSpPr>
        <p:spPr/>
        <p:txBody>
          <a:bodyPr rtlCol="0"/>
          <a:lstStyle/>
          <a:p>
            <a:pPr rtl="0"/>
            <a:fld id="{2A013F82-EE5E-44EE-A61D-E31C6657F26F}" type="slidenum">
              <a:rPr lang="lt-LT" smtClean="0"/>
              <a:t>‹#›</a:t>
            </a:fld>
            <a:endParaRPr lang="lt-LT" dirty="0"/>
          </a:p>
        </p:txBody>
      </p:sp>
      <p:cxnSp>
        <p:nvCxnSpPr>
          <p:cNvPr id="6" name="5 tiesioji jungtis"/>
          <p:cNvCxnSpPr/>
          <p:nvPr/>
        </p:nvCxnSpPr>
        <p:spPr>
          <a:xfrm>
            <a:off x="1658936" y="1709058"/>
            <a:ext cx="9617076" cy="0"/>
          </a:xfrm>
          <a:prstGeom prst="line">
            <a:avLst/>
          </a:prstGeom>
          <a:ln w="12700">
            <a:solidFill>
              <a:schemeClr val="accent1">
                <a:lumMod val="50000"/>
              </a:schemeClr>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6631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uščias">
    <p:spTree>
      <p:nvGrpSpPr>
        <p:cNvPr id="1" name=""/>
        <p:cNvGrpSpPr/>
        <p:nvPr/>
      </p:nvGrpSpPr>
      <p:grpSpPr>
        <a:xfrm>
          <a:off x="0" y="0"/>
          <a:ext cx="0" cy="0"/>
          <a:chOff x="0" y="0"/>
          <a:chExt cx="0" cy="0"/>
        </a:xfrm>
      </p:grpSpPr>
      <p:sp>
        <p:nvSpPr>
          <p:cNvPr id="3" name="2 poraštės vietos rezervavimo ženklas"/>
          <p:cNvSpPr>
            <a:spLocks noGrp="1"/>
          </p:cNvSpPr>
          <p:nvPr>
            <p:ph type="ftr" sz="quarter" idx="11"/>
          </p:nvPr>
        </p:nvSpPr>
        <p:spPr/>
        <p:txBody>
          <a:bodyPr rtlCol="0"/>
          <a:lstStyle/>
          <a:p>
            <a:pPr rtl="0"/>
            <a:r>
              <a:rPr lang="lt-LT" dirty="0"/>
              <a:t>Įtraukti </a:t>
            </a:r>
            <a:r>
              <a:rPr lang="lt-LT" dirty="0" err="1"/>
              <a:t>poraštę</a:t>
            </a:r>
            <a:endParaRPr lang="lt-LT" dirty="0"/>
          </a:p>
        </p:txBody>
      </p:sp>
      <p:sp>
        <p:nvSpPr>
          <p:cNvPr id="2" name="1 datos vietos rezervavimo ženklas"/>
          <p:cNvSpPr>
            <a:spLocks noGrp="1"/>
          </p:cNvSpPr>
          <p:nvPr>
            <p:ph type="dt" sz="half" idx="10"/>
          </p:nvPr>
        </p:nvSpPr>
        <p:spPr/>
        <p:txBody>
          <a:bodyPr rtlCol="0"/>
          <a:lstStyle/>
          <a:p>
            <a:pPr rtl="0"/>
            <a:fld id="{139EB388-E193-46DE-8578-D38C2431A18F}" type="datetime1">
              <a:rPr lang="lt-LT" smtClean="0"/>
              <a:t>2025-02-13</a:t>
            </a:fld>
            <a:endParaRPr lang="lt-LT" dirty="0"/>
          </a:p>
        </p:txBody>
      </p:sp>
      <p:sp>
        <p:nvSpPr>
          <p:cNvPr id="4" name="3 skaidrės numerio vietos rezervavimo ženklas"/>
          <p:cNvSpPr>
            <a:spLocks noGrp="1"/>
          </p:cNvSpPr>
          <p:nvPr>
            <p:ph type="sldNum" sz="quarter" idx="12"/>
          </p:nvPr>
        </p:nvSpPr>
        <p:spPr/>
        <p:txBody>
          <a:bodyPr rtlCol="0"/>
          <a:lstStyle/>
          <a:p>
            <a:pPr rtl="0"/>
            <a:fld id="{2A013F82-EE5E-44EE-A61D-E31C6657F26F}" type="slidenum">
              <a:rPr lang="lt-LT" smtClean="0"/>
              <a:t>‹#›</a:t>
            </a:fld>
            <a:endParaRPr lang="lt-LT" dirty="0"/>
          </a:p>
        </p:txBody>
      </p:sp>
    </p:spTree>
    <p:extLst>
      <p:ext uri="{BB962C8B-B14F-4D97-AF65-F5344CB8AC3E}">
        <p14:creationId xmlns:p14="http://schemas.microsoft.com/office/powerpoint/2010/main" val="36075401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urinys su antrašte">
    <p:spTree>
      <p:nvGrpSpPr>
        <p:cNvPr id="1" name=""/>
        <p:cNvGrpSpPr/>
        <p:nvPr/>
      </p:nvGrpSpPr>
      <p:grpSpPr>
        <a:xfrm>
          <a:off x="0" y="0"/>
          <a:ext cx="0" cy="0"/>
          <a:chOff x="0" y="0"/>
          <a:chExt cx="0" cy="0"/>
        </a:xfrm>
      </p:grpSpPr>
      <p:sp>
        <p:nvSpPr>
          <p:cNvPr id="2" name="1 pavadinimas"/>
          <p:cNvSpPr>
            <a:spLocks noGrp="1"/>
          </p:cNvSpPr>
          <p:nvPr>
            <p:ph type="title"/>
          </p:nvPr>
        </p:nvSpPr>
        <p:spPr>
          <a:xfrm>
            <a:off x="1522413" y="685800"/>
            <a:ext cx="4114800" cy="1925637"/>
          </a:xfrm>
        </p:spPr>
        <p:txBody>
          <a:bodyPr rtlCol="0" anchor="b">
            <a:noAutofit/>
          </a:bodyPr>
          <a:lstStyle>
            <a:lvl1pPr algn="l">
              <a:lnSpc>
                <a:spcPct val="80000"/>
              </a:lnSpc>
              <a:defRPr sz="4000" b="0">
                <a:solidFill>
                  <a:schemeClr val="accent1">
                    <a:lumMod val="50000"/>
                  </a:schemeClr>
                </a:solidFill>
              </a:defRPr>
            </a:lvl1pPr>
          </a:lstStyle>
          <a:p>
            <a:pPr rtl="0"/>
            <a:r>
              <a:rPr lang="lt-LT"/>
              <a:t>Spustelėję redaguokite stilių</a:t>
            </a:r>
            <a:endParaRPr lang="lt-LT" dirty="0"/>
          </a:p>
        </p:txBody>
      </p:sp>
      <p:sp>
        <p:nvSpPr>
          <p:cNvPr id="3" name="2 turinio vietos rezervavimo ženklas"/>
          <p:cNvSpPr>
            <a:spLocks noGrp="1"/>
          </p:cNvSpPr>
          <p:nvPr>
            <p:ph idx="1"/>
          </p:nvPr>
        </p:nvSpPr>
        <p:spPr>
          <a:xfrm>
            <a:off x="6094414" y="685800"/>
            <a:ext cx="5257799" cy="5486400"/>
          </a:xfrm>
        </p:spPr>
        <p:txBody>
          <a:bodyPr rtlCol="0">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rtl="0"/>
            <a:r>
              <a:rPr lang="lt-LT"/>
              <a:t>Spustelėkite, kad galėtumėte redaguoti šablono teksto stilius</a:t>
            </a:r>
          </a:p>
          <a:p>
            <a:pPr lvl="1" rtl="0"/>
            <a:r>
              <a:rPr lang="lt-LT"/>
              <a:t>Antras lygis</a:t>
            </a:r>
          </a:p>
          <a:p>
            <a:pPr lvl="2" rtl="0"/>
            <a:r>
              <a:rPr lang="lt-LT"/>
              <a:t>Trečias lygis</a:t>
            </a:r>
          </a:p>
          <a:p>
            <a:pPr lvl="3" rtl="0"/>
            <a:r>
              <a:rPr lang="lt-LT"/>
              <a:t>Ketvirtas lygis</a:t>
            </a:r>
          </a:p>
          <a:p>
            <a:pPr lvl="4" rtl="0"/>
            <a:r>
              <a:rPr lang="lt-LT"/>
              <a:t>Penktas lygis</a:t>
            </a:r>
            <a:endParaRPr lang="lt-LT" dirty="0"/>
          </a:p>
        </p:txBody>
      </p:sp>
      <p:sp>
        <p:nvSpPr>
          <p:cNvPr id="4" name="3 teksto vietos rezervavimo ženklas"/>
          <p:cNvSpPr>
            <a:spLocks noGrp="1"/>
          </p:cNvSpPr>
          <p:nvPr>
            <p:ph type="body" sz="half" idx="2"/>
          </p:nvPr>
        </p:nvSpPr>
        <p:spPr>
          <a:xfrm>
            <a:off x="1522413" y="2895599"/>
            <a:ext cx="4114800" cy="1752601"/>
          </a:xfrm>
        </p:spPr>
        <p:txBody>
          <a:bodyPr rtlCol="0">
            <a:normAutofit/>
          </a:bodyPr>
          <a:lstStyle>
            <a:lvl1pPr marL="0" indent="0">
              <a:lnSpc>
                <a:spcPct val="90000"/>
              </a:lnSpc>
              <a:spcBef>
                <a:spcPts val="180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lt-LT"/>
              <a:t>Spustelėkite, kad galėtumėte redaguoti šablono teksto stilius</a:t>
            </a:r>
          </a:p>
        </p:txBody>
      </p:sp>
      <p:sp>
        <p:nvSpPr>
          <p:cNvPr id="6" name="5 poraštės vietos rezervavimo ženklas"/>
          <p:cNvSpPr>
            <a:spLocks noGrp="1"/>
          </p:cNvSpPr>
          <p:nvPr>
            <p:ph type="ftr" sz="quarter" idx="11"/>
          </p:nvPr>
        </p:nvSpPr>
        <p:spPr/>
        <p:txBody>
          <a:bodyPr rtlCol="0"/>
          <a:lstStyle/>
          <a:p>
            <a:pPr rtl="0"/>
            <a:r>
              <a:rPr lang="lt-LT" dirty="0"/>
              <a:t>Įtraukti </a:t>
            </a:r>
            <a:r>
              <a:rPr lang="lt-LT" dirty="0" err="1"/>
              <a:t>poraštę</a:t>
            </a:r>
            <a:endParaRPr lang="lt-LT" dirty="0"/>
          </a:p>
        </p:txBody>
      </p:sp>
      <p:sp>
        <p:nvSpPr>
          <p:cNvPr id="5" name="4 datos vietos rezervavimo ženklas"/>
          <p:cNvSpPr>
            <a:spLocks noGrp="1"/>
          </p:cNvSpPr>
          <p:nvPr>
            <p:ph type="dt" sz="half" idx="10"/>
          </p:nvPr>
        </p:nvSpPr>
        <p:spPr/>
        <p:txBody>
          <a:bodyPr rtlCol="0"/>
          <a:lstStyle/>
          <a:p>
            <a:pPr rtl="0"/>
            <a:fld id="{A3984837-98AA-4758-A8C1-C97DF01D8188}" type="datetime1">
              <a:rPr lang="lt-LT" smtClean="0"/>
              <a:t>2025-02-13</a:t>
            </a:fld>
            <a:endParaRPr lang="lt-LT" dirty="0"/>
          </a:p>
        </p:txBody>
      </p:sp>
      <p:sp>
        <p:nvSpPr>
          <p:cNvPr id="7" name="6 skaidrės numerio vietos rezervavimo ženklas"/>
          <p:cNvSpPr>
            <a:spLocks noGrp="1"/>
          </p:cNvSpPr>
          <p:nvPr>
            <p:ph type="sldNum" sz="quarter" idx="12"/>
          </p:nvPr>
        </p:nvSpPr>
        <p:spPr/>
        <p:txBody>
          <a:bodyPr rtlCol="0"/>
          <a:lstStyle/>
          <a:p>
            <a:pPr rtl="0"/>
            <a:fld id="{2A013F82-EE5E-44EE-A61D-E31C6657F26F}" type="slidenum">
              <a:rPr lang="lt-LT" smtClean="0"/>
              <a:t>‹#›</a:t>
            </a:fld>
            <a:endParaRPr lang="lt-LT" dirty="0"/>
          </a:p>
        </p:txBody>
      </p:sp>
      <p:cxnSp>
        <p:nvCxnSpPr>
          <p:cNvPr id="8" name="7 tiesioji jungtis"/>
          <p:cNvCxnSpPr/>
          <p:nvPr/>
        </p:nvCxnSpPr>
        <p:spPr>
          <a:xfrm>
            <a:off x="1658936" y="2743200"/>
            <a:ext cx="3902076" cy="0"/>
          </a:xfrm>
          <a:prstGeom prst="line">
            <a:avLst/>
          </a:prstGeom>
          <a:ln w="12700">
            <a:solidFill>
              <a:schemeClr val="accent1">
                <a:lumMod val="50000"/>
              </a:schemeClr>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4981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aveikslėlis su antrašte">
    <p:spTree>
      <p:nvGrpSpPr>
        <p:cNvPr id="1" name=""/>
        <p:cNvGrpSpPr/>
        <p:nvPr/>
      </p:nvGrpSpPr>
      <p:grpSpPr>
        <a:xfrm>
          <a:off x="0" y="0"/>
          <a:ext cx="0" cy="0"/>
          <a:chOff x="0" y="0"/>
          <a:chExt cx="0" cy="0"/>
        </a:xfrm>
      </p:grpSpPr>
      <p:sp>
        <p:nvSpPr>
          <p:cNvPr id="2" name="1 pavadinimas"/>
          <p:cNvSpPr>
            <a:spLocks noGrp="1"/>
          </p:cNvSpPr>
          <p:nvPr>
            <p:ph type="title"/>
          </p:nvPr>
        </p:nvSpPr>
        <p:spPr>
          <a:xfrm>
            <a:off x="1522413" y="685800"/>
            <a:ext cx="4114800" cy="1925638"/>
          </a:xfrm>
        </p:spPr>
        <p:txBody>
          <a:bodyPr rtlCol="0" anchor="b">
            <a:normAutofit/>
          </a:bodyPr>
          <a:lstStyle>
            <a:lvl1pPr algn="l">
              <a:lnSpc>
                <a:spcPct val="80000"/>
              </a:lnSpc>
              <a:defRPr sz="4000" b="0" i="0" baseline="0">
                <a:solidFill>
                  <a:schemeClr val="accent1">
                    <a:lumMod val="50000"/>
                  </a:schemeClr>
                </a:solidFill>
              </a:defRPr>
            </a:lvl1pPr>
          </a:lstStyle>
          <a:p>
            <a:pPr rtl="0"/>
            <a:r>
              <a:rPr lang="lt-LT"/>
              <a:t>Spustelėję redaguokite stilių</a:t>
            </a:r>
            <a:endParaRPr lang="lt-LT" dirty="0"/>
          </a:p>
        </p:txBody>
      </p:sp>
      <p:sp>
        <p:nvSpPr>
          <p:cNvPr id="3" name="2 paveikslėlio vietos rezervavimo ženklas" descr="Tuščias vietos rezervavimo ženklas vaizdui įtraukti. Spustelėkite vietos rezervavimo ženklą ir pasirinkite vaizdą, kurį norite įtraukti"/>
          <p:cNvSpPr>
            <a:spLocks noGrp="1"/>
          </p:cNvSpPr>
          <p:nvPr>
            <p:ph type="pic" idx="1"/>
          </p:nvPr>
        </p:nvSpPr>
        <p:spPr>
          <a:xfrm>
            <a:off x="6025925" y="-50118"/>
            <a:ext cx="6172198" cy="6857999"/>
          </a:xfrm>
          <a:solidFill>
            <a:schemeClr val="bg2"/>
          </a:solidFill>
          <a:effectLst>
            <a:outerShdw blurRad="152400" dist="50800" dir="10800000" algn="r" rotWithShape="0">
              <a:prstClr val="black">
                <a:alpha val="25000"/>
              </a:prstClr>
            </a:outerShdw>
          </a:effectLst>
        </p:spPr>
        <p:txBody>
          <a:bodyPr rtlCol="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lt-LT"/>
              <a:t>Spustelėkite piktogramą norėdami įtraukti paveikslėlį</a:t>
            </a:r>
            <a:endParaRPr lang="lt-LT" dirty="0"/>
          </a:p>
        </p:txBody>
      </p:sp>
      <p:sp>
        <p:nvSpPr>
          <p:cNvPr id="4" name="3 teksto vietos rezervavimo ženklas"/>
          <p:cNvSpPr>
            <a:spLocks noGrp="1"/>
          </p:cNvSpPr>
          <p:nvPr>
            <p:ph type="body" sz="half" idx="2"/>
          </p:nvPr>
        </p:nvSpPr>
        <p:spPr>
          <a:xfrm>
            <a:off x="1522413" y="2895599"/>
            <a:ext cx="4114800" cy="1752601"/>
          </a:xfrm>
        </p:spPr>
        <p:txBody>
          <a:bodyPr rtlCol="0">
            <a:normAutofit/>
          </a:bodyPr>
          <a:lstStyle>
            <a:lvl1pPr marL="0" indent="0">
              <a:lnSpc>
                <a:spcPct val="90000"/>
              </a:lnSpc>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lt-LT"/>
              <a:t>Spustelėkite, kad galėtumėte redaguoti šablono teksto stilius</a:t>
            </a:r>
          </a:p>
        </p:txBody>
      </p:sp>
      <p:cxnSp>
        <p:nvCxnSpPr>
          <p:cNvPr id="10" name="9 tiesioji jungtis"/>
          <p:cNvCxnSpPr/>
          <p:nvPr/>
        </p:nvCxnSpPr>
        <p:spPr>
          <a:xfrm>
            <a:off x="1658936" y="2743200"/>
            <a:ext cx="3902076" cy="0"/>
          </a:xfrm>
          <a:prstGeom prst="line">
            <a:avLst/>
          </a:prstGeom>
          <a:ln w="12700">
            <a:solidFill>
              <a:schemeClr val="accent1">
                <a:lumMod val="50000"/>
              </a:schemeClr>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91721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Pavadinimas ir vertikalus tekstas">
    <p:spTree>
      <p:nvGrpSpPr>
        <p:cNvPr id="1" name=""/>
        <p:cNvGrpSpPr/>
        <p:nvPr/>
      </p:nvGrpSpPr>
      <p:grpSpPr>
        <a:xfrm>
          <a:off x="0" y="0"/>
          <a:ext cx="0" cy="0"/>
          <a:chOff x="0" y="0"/>
          <a:chExt cx="0" cy="0"/>
        </a:xfrm>
      </p:grpSpPr>
      <p:sp>
        <p:nvSpPr>
          <p:cNvPr id="2" name="1 pavadinimas"/>
          <p:cNvSpPr>
            <a:spLocks noGrp="1"/>
          </p:cNvSpPr>
          <p:nvPr>
            <p:ph type="title"/>
          </p:nvPr>
        </p:nvSpPr>
        <p:spPr/>
        <p:txBody>
          <a:bodyPr rtlCol="0"/>
          <a:lstStyle>
            <a:lvl1pPr>
              <a:defRPr>
                <a:solidFill>
                  <a:schemeClr val="accent1">
                    <a:lumMod val="50000"/>
                  </a:schemeClr>
                </a:solidFill>
              </a:defRPr>
            </a:lvl1pPr>
          </a:lstStyle>
          <a:p>
            <a:pPr rtl="0"/>
            <a:r>
              <a:rPr lang="lt-LT"/>
              <a:t>Spustelėję redaguokite stilių</a:t>
            </a:r>
            <a:endParaRPr lang="lt-LT" dirty="0"/>
          </a:p>
        </p:txBody>
      </p:sp>
      <p:sp>
        <p:nvSpPr>
          <p:cNvPr id="3" name="2 vertikalaus teksto vietos rezervavimo ženklas"/>
          <p:cNvSpPr>
            <a:spLocks noGrp="1"/>
          </p:cNvSpPr>
          <p:nvPr>
            <p:ph type="body" orient="vert" idx="1"/>
          </p:nvPr>
        </p:nvSpPr>
        <p:spPr/>
        <p:txBody>
          <a:bodyPr vert="eaVert" rtlCol="0"/>
          <a:lstStyle/>
          <a:p>
            <a:pPr lvl="0" rtl="0"/>
            <a:r>
              <a:rPr lang="lt-LT"/>
              <a:t>Spustelėkite, kad galėtumėte redaguoti šablono teksto stilius</a:t>
            </a:r>
          </a:p>
          <a:p>
            <a:pPr lvl="1" rtl="0"/>
            <a:r>
              <a:rPr lang="lt-LT"/>
              <a:t>Antras lygis</a:t>
            </a:r>
          </a:p>
          <a:p>
            <a:pPr lvl="2" rtl="0"/>
            <a:r>
              <a:rPr lang="lt-LT"/>
              <a:t>Trečias lygis</a:t>
            </a:r>
          </a:p>
          <a:p>
            <a:pPr lvl="3" rtl="0"/>
            <a:r>
              <a:rPr lang="lt-LT"/>
              <a:t>Ketvirtas lygis</a:t>
            </a:r>
          </a:p>
          <a:p>
            <a:pPr lvl="4" rtl="0"/>
            <a:r>
              <a:rPr lang="lt-LT"/>
              <a:t>Penktas lygis</a:t>
            </a:r>
            <a:endParaRPr lang="lt-LT" dirty="0"/>
          </a:p>
        </p:txBody>
      </p:sp>
      <p:sp>
        <p:nvSpPr>
          <p:cNvPr id="5" name="4 poraštės vietos rezervavimo ženklas"/>
          <p:cNvSpPr>
            <a:spLocks noGrp="1"/>
          </p:cNvSpPr>
          <p:nvPr>
            <p:ph type="ftr" sz="quarter" idx="11"/>
          </p:nvPr>
        </p:nvSpPr>
        <p:spPr/>
        <p:txBody>
          <a:bodyPr rtlCol="0"/>
          <a:lstStyle/>
          <a:p>
            <a:pPr rtl="0"/>
            <a:r>
              <a:rPr lang="lt-LT" dirty="0"/>
              <a:t>Įtraukti </a:t>
            </a:r>
            <a:r>
              <a:rPr lang="lt-LT" dirty="0" err="1"/>
              <a:t>poraštę</a:t>
            </a:r>
            <a:endParaRPr lang="lt-LT" dirty="0"/>
          </a:p>
        </p:txBody>
      </p:sp>
      <p:sp>
        <p:nvSpPr>
          <p:cNvPr id="4" name="3 datos vietos rezervavimo ženklas"/>
          <p:cNvSpPr>
            <a:spLocks noGrp="1"/>
          </p:cNvSpPr>
          <p:nvPr>
            <p:ph type="dt" sz="half" idx="10"/>
          </p:nvPr>
        </p:nvSpPr>
        <p:spPr/>
        <p:txBody>
          <a:bodyPr rtlCol="0"/>
          <a:lstStyle/>
          <a:p>
            <a:pPr rtl="0"/>
            <a:fld id="{6973039B-B98D-4D88-A700-ECBE4852E201}" type="datetime1">
              <a:rPr lang="lt-LT" smtClean="0"/>
              <a:t>2025-02-13</a:t>
            </a:fld>
            <a:endParaRPr lang="lt-LT" dirty="0"/>
          </a:p>
        </p:txBody>
      </p:sp>
      <p:sp>
        <p:nvSpPr>
          <p:cNvPr id="6" name="5 skaidrės numerio vietos rezervavimo ženklas"/>
          <p:cNvSpPr>
            <a:spLocks noGrp="1"/>
          </p:cNvSpPr>
          <p:nvPr>
            <p:ph type="sldNum" sz="quarter" idx="12"/>
          </p:nvPr>
        </p:nvSpPr>
        <p:spPr/>
        <p:txBody>
          <a:bodyPr rtlCol="0"/>
          <a:lstStyle/>
          <a:p>
            <a:pPr rtl="0"/>
            <a:fld id="{2A013F82-EE5E-44EE-A61D-E31C6657F26F}" type="slidenum">
              <a:rPr lang="lt-LT" smtClean="0"/>
              <a:t>‹#›</a:t>
            </a:fld>
            <a:endParaRPr lang="lt-LT" dirty="0"/>
          </a:p>
        </p:txBody>
      </p:sp>
    </p:spTree>
    <p:extLst>
      <p:ext uri="{BB962C8B-B14F-4D97-AF65-F5344CB8AC3E}">
        <p14:creationId xmlns:p14="http://schemas.microsoft.com/office/powerpoint/2010/main" val="460095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us pavadinimas ir tekstas">
    <p:spTree>
      <p:nvGrpSpPr>
        <p:cNvPr id="1" name=""/>
        <p:cNvGrpSpPr/>
        <p:nvPr/>
      </p:nvGrpSpPr>
      <p:grpSpPr>
        <a:xfrm>
          <a:off x="0" y="0"/>
          <a:ext cx="0" cy="0"/>
          <a:chOff x="0" y="0"/>
          <a:chExt cx="0" cy="0"/>
        </a:xfrm>
      </p:grpSpPr>
      <p:sp>
        <p:nvSpPr>
          <p:cNvPr id="2" name="1 vertikalus pavadinimas"/>
          <p:cNvSpPr>
            <a:spLocks noGrp="1"/>
          </p:cNvSpPr>
          <p:nvPr>
            <p:ph type="title" orient="vert"/>
          </p:nvPr>
        </p:nvSpPr>
        <p:spPr>
          <a:xfrm>
            <a:off x="9523412" y="646112"/>
            <a:ext cx="1828801" cy="5522913"/>
          </a:xfrm>
        </p:spPr>
        <p:txBody>
          <a:bodyPr vert="eaVert" rtlCol="0"/>
          <a:lstStyle>
            <a:lvl1pPr>
              <a:defRPr>
                <a:solidFill>
                  <a:schemeClr val="accent1">
                    <a:lumMod val="50000"/>
                  </a:schemeClr>
                </a:solidFill>
              </a:defRPr>
            </a:lvl1pPr>
          </a:lstStyle>
          <a:p>
            <a:pPr rtl="0"/>
            <a:r>
              <a:rPr lang="lt-LT"/>
              <a:t>Spustelėję redaguokite stilių</a:t>
            </a:r>
            <a:endParaRPr lang="lt-LT" dirty="0"/>
          </a:p>
        </p:txBody>
      </p:sp>
      <p:sp>
        <p:nvSpPr>
          <p:cNvPr id="3" name="2 vertikalaus teksto vietos rezervavimo ženklas"/>
          <p:cNvSpPr>
            <a:spLocks noGrp="1"/>
          </p:cNvSpPr>
          <p:nvPr>
            <p:ph type="body" orient="vert" idx="1"/>
          </p:nvPr>
        </p:nvSpPr>
        <p:spPr>
          <a:xfrm>
            <a:off x="1522412" y="646112"/>
            <a:ext cx="7620000" cy="5522913"/>
          </a:xfrm>
        </p:spPr>
        <p:txBody>
          <a:bodyPr vert="eaVert" rtlCol="0"/>
          <a:lstStyle/>
          <a:p>
            <a:pPr lvl="0" rtl="0"/>
            <a:r>
              <a:rPr lang="lt-LT"/>
              <a:t>Spustelėkite, kad galėtumėte redaguoti šablono teksto stilius</a:t>
            </a:r>
          </a:p>
          <a:p>
            <a:pPr lvl="1" rtl="0"/>
            <a:r>
              <a:rPr lang="lt-LT"/>
              <a:t>Antras lygis</a:t>
            </a:r>
          </a:p>
          <a:p>
            <a:pPr lvl="2" rtl="0"/>
            <a:r>
              <a:rPr lang="lt-LT"/>
              <a:t>Trečias lygis</a:t>
            </a:r>
          </a:p>
          <a:p>
            <a:pPr lvl="3" rtl="0"/>
            <a:r>
              <a:rPr lang="lt-LT"/>
              <a:t>Ketvirtas lygis</a:t>
            </a:r>
          </a:p>
          <a:p>
            <a:pPr lvl="4" rtl="0"/>
            <a:r>
              <a:rPr lang="lt-LT"/>
              <a:t>Penktas lygis</a:t>
            </a:r>
            <a:endParaRPr lang="lt-LT" dirty="0"/>
          </a:p>
        </p:txBody>
      </p:sp>
      <p:sp>
        <p:nvSpPr>
          <p:cNvPr id="5" name="4 poraštės vietos rezervavimo ženklas"/>
          <p:cNvSpPr>
            <a:spLocks noGrp="1"/>
          </p:cNvSpPr>
          <p:nvPr>
            <p:ph type="ftr" sz="quarter" idx="11"/>
          </p:nvPr>
        </p:nvSpPr>
        <p:spPr/>
        <p:txBody>
          <a:bodyPr rtlCol="0"/>
          <a:lstStyle/>
          <a:p>
            <a:pPr rtl="0"/>
            <a:r>
              <a:rPr lang="lt-LT" dirty="0"/>
              <a:t>Įtraukti </a:t>
            </a:r>
            <a:r>
              <a:rPr lang="lt-LT" dirty="0" err="1"/>
              <a:t>poraštę</a:t>
            </a:r>
            <a:endParaRPr lang="lt-LT" dirty="0"/>
          </a:p>
        </p:txBody>
      </p:sp>
      <p:sp>
        <p:nvSpPr>
          <p:cNvPr id="4" name="3 datos vietos rezervavimo ženklas"/>
          <p:cNvSpPr>
            <a:spLocks noGrp="1"/>
          </p:cNvSpPr>
          <p:nvPr>
            <p:ph type="dt" sz="half" idx="10"/>
          </p:nvPr>
        </p:nvSpPr>
        <p:spPr/>
        <p:txBody>
          <a:bodyPr rtlCol="0"/>
          <a:lstStyle/>
          <a:p>
            <a:pPr rtl="0"/>
            <a:fld id="{E51D37AE-F355-4DAA-B820-ED06221ABE4B}" type="datetime1">
              <a:rPr lang="lt-LT" smtClean="0"/>
              <a:t>2025-02-13</a:t>
            </a:fld>
            <a:endParaRPr lang="lt-LT" dirty="0"/>
          </a:p>
        </p:txBody>
      </p:sp>
      <p:sp>
        <p:nvSpPr>
          <p:cNvPr id="6" name="5 skaidrės numerio vietos rezervavimo ženklas"/>
          <p:cNvSpPr>
            <a:spLocks noGrp="1"/>
          </p:cNvSpPr>
          <p:nvPr>
            <p:ph type="sldNum" sz="quarter" idx="12"/>
          </p:nvPr>
        </p:nvSpPr>
        <p:spPr/>
        <p:txBody>
          <a:bodyPr rtlCol="0"/>
          <a:lstStyle/>
          <a:p>
            <a:pPr rtl="0"/>
            <a:fld id="{2A013F82-EE5E-44EE-A61D-E31C6657F26F}" type="slidenum">
              <a:rPr lang="lt-LT" smtClean="0"/>
              <a:t>‹#›</a:t>
            </a:fld>
            <a:endParaRPr lang="lt-LT" dirty="0"/>
          </a:p>
        </p:txBody>
      </p:sp>
      <p:cxnSp>
        <p:nvCxnSpPr>
          <p:cNvPr id="7" name="6 tiesioji jungtis"/>
          <p:cNvCxnSpPr/>
          <p:nvPr/>
        </p:nvCxnSpPr>
        <p:spPr>
          <a:xfrm>
            <a:off x="9371012" y="762000"/>
            <a:ext cx="0" cy="5334000"/>
          </a:xfrm>
          <a:prstGeom prst="line">
            <a:avLst/>
          </a:prstGeom>
          <a:ln w="12700">
            <a:solidFill>
              <a:schemeClr val="accent1">
                <a:lumMod val="50000"/>
              </a:schemeClr>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790354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pavadinimo vietos rezervavimo ženklas"/>
          <p:cNvSpPr>
            <a:spLocks noGrp="1"/>
          </p:cNvSpPr>
          <p:nvPr>
            <p:ph type="title"/>
          </p:nvPr>
        </p:nvSpPr>
        <p:spPr>
          <a:xfrm>
            <a:off x="1522413" y="381000"/>
            <a:ext cx="9829799" cy="1219200"/>
          </a:xfrm>
          <a:prstGeom prst="rect">
            <a:avLst/>
          </a:prstGeom>
        </p:spPr>
        <p:txBody>
          <a:bodyPr vert="horz" lIns="91440" tIns="45720" rIns="91440" bIns="45720" rtlCol="0" anchor="b">
            <a:normAutofit/>
          </a:bodyPr>
          <a:lstStyle/>
          <a:p>
            <a:pPr rtl="0"/>
            <a:r>
              <a:rPr lang="lt-LT" dirty="0"/>
              <a:t>Spustelėkite, jei norite redaguoti ruošinio pavadinimo stilių</a:t>
            </a:r>
          </a:p>
        </p:txBody>
      </p:sp>
      <p:sp>
        <p:nvSpPr>
          <p:cNvPr id="3" name="2 teksto vietos rezervavimo ženklas"/>
          <p:cNvSpPr>
            <a:spLocks noGrp="1"/>
          </p:cNvSpPr>
          <p:nvPr>
            <p:ph type="body" idx="1"/>
          </p:nvPr>
        </p:nvSpPr>
        <p:spPr>
          <a:xfrm>
            <a:off x="1522413" y="1981200"/>
            <a:ext cx="9829799" cy="4187825"/>
          </a:xfrm>
          <a:prstGeom prst="rect">
            <a:avLst/>
          </a:prstGeom>
        </p:spPr>
        <p:txBody>
          <a:bodyPr vert="horz" lIns="91440" tIns="45720" rIns="91440" bIns="45720" rtlCol="0">
            <a:normAutofit/>
          </a:bodyPr>
          <a:lstStyle/>
          <a:p>
            <a:pPr lvl="0" rtl="0"/>
            <a:r>
              <a:rPr lang="lt-LT" dirty="0"/>
              <a:t>Redaguoti šablono teksto stilius</a:t>
            </a:r>
          </a:p>
          <a:p>
            <a:pPr lvl="1" rtl="0"/>
            <a:r>
              <a:rPr lang="lt-LT" dirty="0"/>
              <a:t>Antras lygis</a:t>
            </a:r>
          </a:p>
          <a:p>
            <a:pPr lvl="2" rtl="0"/>
            <a:r>
              <a:rPr lang="lt-LT" dirty="0"/>
              <a:t>Trečias lygis</a:t>
            </a:r>
          </a:p>
          <a:p>
            <a:pPr lvl="3" rtl="0"/>
            <a:r>
              <a:rPr lang="lt-LT" dirty="0"/>
              <a:t>Ketvirtas lygis</a:t>
            </a:r>
          </a:p>
          <a:p>
            <a:pPr lvl="4" rtl="0"/>
            <a:r>
              <a:rPr lang="lt-LT" dirty="0"/>
              <a:t>Penktas lygis</a:t>
            </a:r>
          </a:p>
        </p:txBody>
      </p:sp>
      <p:sp>
        <p:nvSpPr>
          <p:cNvPr id="5" name="4 poraštės vietos rezervavimo ženklas"/>
          <p:cNvSpPr>
            <a:spLocks noGrp="1"/>
          </p:cNvSpPr>
          <p:nvPr>
            <p:ph type="ftr" sz="quarter" idx="3"/>
          </p:nvPr>
        </p:nvSpPr>
        <p:spPr>
          <a:xfrm>
            <a:off x="1522413" y="6400800"/>
            <a:ext cx="5954834" cy="276228"/>
          </a:xfrm>
          <a:prstGeom prst="rect">
            <a:avLst/>
          </a:prstGeom>
        </p:spPr>
        <p:txBody>
          <a:bodyPr vert="horz" lIns="91440" tIns="45720" rIns="91440" bIns="45720" rtlCol="0" anchor="ctr"/>
          <a:lstStyle>
            <a:lvl1pPr algn="l">
              <a:defRPr sz="1100">
                <a:solidFill>
                  <a:schemeClr val="tx1"/>
                </a:solidFill>
              </a:defRPr>
            </a:lvl1pPr>
          </a:lstStyle>
          <a:p>
            <a:pPr rtl="0"/>
            <a:r>
              <a:rPr lang="lt-LT" dirty="0"/>
              <a:t>Įtraukti </a:t>
            </a:r>
            <a:r>
              <a:rPr lang="lt-LT" dirty="0" err="1"/>
              <a:t>poraštę</a:t>
            </a:r>
            <a:endParaRPr lang="lt-LT" dirty="0"/>
          </a:p>
        </p:txBody>
      </p:sp>
      <p:sp>
        <p:nvSpPr>
          <p:cNvPr id="4" name="3 datos vietos rezervavimo ženklas"/>
          <p:cNvSpPr>
            <a:spLocks noGrp="1"/>
          </p:cNvSpPr>
          <p:nvPr>
            <p:ph type="dt" sz="half" idx="2"/>
          </p:nvPr>
        </p:nvSpPr>
        <p:spPr>
          <a:xfrm>
            <a:off x="8228011" y="6400800"/>
            <a:ext cx="1548659" cy="276228"/>
          </a:xfrm>
          <a:prstGeom prst="rect">
            <a:avLst/>
          </a:prstGeom>
        </p:spPr>
        <p:txBody>
          <a:bodyPr vert="horz" lIns="91440" tIns="45720" rIns="91440" bIns="45720" rtlCol="0" anchor="ctr"/>
          <a:lstStyle>
            <a:lvl1pPr algn="r">
              <a:defRPr sz="1100">
                <a:solidFill>
                  <a:schemeClr val="tx1"/>
                </a:solidFill>
              </a:defRPr>
            </a:lvl1pPr>
          </a:lstStyle>
          <a:p>
            <a:pPr rtl="0"/>
            <a:fld id="{AAC2A497-69CE-4851-8783-F21916A0254E}" type="datetime1">
              <a:rPr lang="lt-LT" smtClean="0"/>
              <a:t>2025-02-13</a:t>
            </a:fld>
            <a:endParaRPr lang="lt-LT" dirty="0"/>
          </a:p>
        </p:txBody>
      </p:sp>
      <p:sp>
        <p:nvSpPr>
          <p:cNvPr id="6" name="5 skaidrės numerio vietos rezervavimo ženklas"/>
          <p:cNvSpPr>
            <a:spLocks noGrp="1"/>
          </p:cNvSpPr>
          <p:nvPr>
            <p:ph type="sldNum" sz="quarter" idx="4"/>
          </p:nvPr>
        </p:nvSpPr>
        <p:spPr>
          <a:xfrm>
            <a:off x="10285411" y="6400800"/>
            <a:ext cx="1066802" cy="276228"/>
          </a:xfrm>
          <a:prstGeom prst="rect">
            <a:avLst/>
          </a:prstGeom>
        </p:spPr>
        <p:txBody>
          <a:bodyPr vert="horz" lIns="91440" tIns="45720" rIns="91440" bIns="45720" rtlCol="0" anchor="ctr"/>
          <a:lstStyle>
            <a:lvl1pPr algn="r">
              <a:defRPr sz="1100">
                <a:solidFill>
                  <a:schemeClr val="tx1"/>
                </a:solidFill>
              </a:defRPr>
            </a:lvl1pPr>
          </a:lstStyle>
          <a:p>
            <a:pPr rtl="0"/>
            <a:fld id="{2A013F82-EE5E-44EE-A61D-E31C6657F26F}" type="slidenum">
              <a:rPr lang="lt-LT" smtClean="0"/>
              <a:pPr/>
              <a:t>‹#›</a:t>
            </a:fld>
            <a:endParaRPr lang="lt-LT" dirty="0"/>
          </a:p>
        </p:txBody>
      </p:sp>
      <p:pic>
        <p:nvPicPr>
          <p:cNvPr id="9" name="8 paveikslėlis"/>
          <p:cNvPicPr>
            <a:picLocks noChangeAspect="1"/>
          </p:cNvPicPr>
          <p:nvPr/>
        </p:nvPicPr>
        <p:blipFill rotWithShape="1">
          <a:blip r:embed="rId13" cstate="print">
            <a:extLst>
              <a:ext uri="{28A0092B-C50C-407E-A947-70E740481C1C}">
                <a14:useLocalDpi xmlns:a14="http://schemas.microsoft.com/office/drawing/2010/main" val="0"/>
              </a:ext>
            </a:extLst>
          </a:blip>
          <a:srcRect/>
          <a:stretch/>
        </p:blipFill>
        <p:spPr>
          <a:xfrm>
            <a:off x="1" y="0"/>
            <a:ext cx="1065213" cy="6858000"/>
          </a:xfrm>
          <a:prstGeom prst="rect">
            <a:avLst/>
          </a:prstGeom>
        </p:spPr>
      </p:pic>
      <p:sp>
        <p:nvSpPr>
          <p:cNvPr id="10" name="9 stačiakampis"/>
          <p:cNvSpPr/>
          <p:nvPr/>
        </p:nvSpPr>
        <p:spPr>
          <a:xfrm>
            <a:off x="1" y="0"/>
            <a:ext cx="1065213" cy="6858000"/>
          </a:xfrm>
          <a:prstGeom prst="rect">
            <a:avLst/>
          </a:prstGeom>
          <a:gradFill flip="none" rotWithShape="1">
            <a:gsLst>
              <a:gs pos="75000">
                <a:schemeClr val="tx2">
                  <a:alpha val="0"/>
                </a:schemeClr>
              </a:gs>
              <a:gs pos="100000">
                <a:schemeClr val="tx2">
                  <a:alpha val="2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lt-LT" dirty="0"/>
          </a:p>
        </p:txBody>
      </p:sp>
    </p:spTree>
    <p:extLst>
      <p:ext uri="{BB962C8B-B14F-4D97-AF65-F5344CB8AC3E}">
        <p14:creationId xmlns:p14="http://schemas.microsoft.com/office/powerpoint/2010/main" val="14030599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3600" kern="1200">
          <a:solidFill>
            <a:schemeClr val="accent1">
              <a:lumMod val="50000"/>
            </a:schemeClr>
          </a:solidFill>
          <a:latin typeface="+mj-lt"/>
          <a:ea typeface="+mj-ea"/>
          <a:cs typeface="+mj-cs"/>
        </a:defRPr>
      </a:lvl1pPr>
    </p:titleStyle>
    <p:bodyStyle>
      <a:lvl1pPr marL="223838" indent="-223838" algn="l" defTabSz="914400" rtl="0" eaLnBrk="1" latinLnBrk="0" hangingPunct="1">
        <a:lnSpc>
          <a:spcPct val="90000"/>
        </a:lnSpc>
        <a:spcBef>
          <a:spcPts val="1800"/>
        </a:spcBef>
        <a:buClr>
          <a:schemeClr val="tx1">
            <a:lumMod val="90000"/>
            <a:lumOff val="10000"/>
          </a:schemeClr>
        </a:buClr>
        <a:buSzPct val="80000"/>
        <a:buFont typeface="Arial" pitchFamily="34" charset="0"/>
        <a:buChar char="•"/>
        <a:defRPr sz="2400" kern="1200">
          <a:solidFill>
            <a:schemeClr val="tx1"/>
          </a:solidFill>
          <a:latin typeface="+mn-lt"/>
          <a:ea typeface="+mn-ea"/>
          <a:cs typeface="+mn-cs"/>
        </a:defRPr>
      </a:lvl1pPr>
      <a:lvl2pPr marL="511175" indent="-228600" algn="l" defTabSz="914400" rtl="0" eaLnBrk="1" latinLnBrk="0" hangingPunct="1">
        <a:lnSpc>
          <a:spcPct val="90000"/>
        </a:lnSpc>
        <a:spcBef>
          <a:spcPts val="1000"/>
        </a:spcBef>
        <a:buClr>
          <a:schemeClr val="tx1">
            <a:lumMod val="90000"/>
            <a:lumOff val="10000"/>
          </a:schemeClr>
        </a:buClr>
        <a:buSzPct val="80000"/>
        <a:buFont typeface="Arial" pitchFamily="34" charset="0"/>
        <a:buChar char="•"/>
        <a:defRPr sz="2000" kern="1200">
          <a:solidFill>
            <a:schemeClr val="tx1"/>
          </a:solidFill>
          <a:latin typeface="+mn-lt"/>
          <a:ea typeface="+mn-ea"/>
          <a:cs typeface="+mn-cs"/>
        </a:defRPr>
      </a:lvl2pPr>
      <a:lvl3pPr marL="685800" indent="-174625" algn="l" defTabSz="914400" rtl="0" eaLnBrk="1" latinLnBrk="0" hangingPunct="1">
        <a:lnSpc>
          <a:spcPct val="90000"/>
        </a:lnSpc>
        <a:spcBef>
          <a:spcPts val="600"/>
        </a:spcBef>
        <a:buClr>
          <a:schemeClr val="tx1">
            <a:lumMod val="90000"/>
            <a:lumOff val="10000"/>
          </a:schemeClr>
        </a:buClr>
        <a:buSzPct val="80000"/>
        <a:buFont typeface="Arial" pitchFamily="34" charset="0"/>
        <a:buChar char="•"/>
        <a:defRPr sz="1800" kern="1200">
          <a:solidFill>
            <a:schemeClr val="tx1"/>
          </a:solidFill>
          <a:latin typeface="+mn-lt"/>
          <a:ea typeface="+mn-ea"/>
          <a:cs typeface="+mn-cs"/>
        </a:defRPr>
      </a:lvl3pPr>
      <a:lvl4pPr marL="860425" indent="-174625" algn="l" defTabSz="914400" rtl="0" eaLnBrk="1" latinLnBrk="0" hangingPunct="1">
        <a:lnSpc>
          <a:spcPct val="90000"/>
        </a:lnSpc>
        <a:spcBef>
          <a:spcPts val="600"/>
        </a:spcBef>
        <a:buClr>
          <a:schemeClr val="tx1">
            <a:lumMod val="90000"/>
            <a:lumOff val="10000"/>
          </a:schemeClr>
        </a:buClr>
        <a:buSzPct val="80000"/>
        <a:buFont typeface="Arial" pitchFamily="34" charset="0"/>
        <a:buChar char="•"/>
        <a:defRPr sz="1600" kern="1200">
          <a:solidFill>
            <a:schemeClr val="tx1"/>
          </a:solidFill>
          <a:latin typeface="+mn-lt"/>
          <a:ea typeface="+mn-ea"/>
          <a:cs typeface="+mn-cs"/>
        </a:defRPr>
      </a:lvl4pPr>
      <a:lvl5pPr marL="1033463" indent="-173038" algn="l" defTabSz="914400" rtl="0" eaLnBrk="1" latinLnBrk="0" hangingPunct="1">
        <a:lnSpc>
          <a:spcPct val="90000"/>
        </a:lnSpc>
        <a:spcBef>
          <a:spcPts val="600"/>
        </a:spcBef>
        <a:buClr>
          <a:schemeClr val="tx1">
            <a:lumMod val="90000"/>
            <a:lumOff val="10000"/>
          </a:schemeClr>
        </a:buClr>
        <a:buSzPct val="80000"/>
        <a:buFont typeface="Arial" pitchFamily="34" charset="0"/>
        <a:buChar char="•"/>
        <a:defRPr sz="1600" kern="1200">
          <a:solidFill>
            <a:schemeClr val="tx1"/>
          </a:solidFill>
          <a:latin typeface="+mn-lt"/>
          <a:ea typeface="+mn-ea"/>
          <a:cs typeface="+mn-cs"/>
        </a:defRPr>
      </a:lvl5pPr>
      <a:lvl6pPr marL="1207008" indent="-173736" algn="l" defTabSz="914400" rtl="0" eaLnBrk="1" latinLnBrk="0" hangingPunct="1">
        <a:spcBef>
          <a:spcPts val="600"/>
        </a:spcBef>
        <a:buClr>
          <a:schemeClr val="tx1">
            <a:lumMod val="90000"/>
            <a:lumOff val="10000"/>
          </a:schemeClr>
        </a:buClr>
        <a:buSzPct val="80000"/>
        <a:buFont typeface="Arial" pitchFamily="34" charset="0"/>
        <a:buChar char="•"/>
        <a:defRPr sz="1600" kern="1200">
          <a:solidFill>
            <a:schemeClr val="tx1"/>
          </a:solidFill>
          <a:latin typeface="+mn-lt"/>
          <a:ea typeface="+mn-ea"/>
          <a:cs typeface="+mn-cs"/>
        </a:defRPr>
      </a:lvl6pPr>
      <a:lvl7pPr marL="1380744" indent="-173736" algn="l" defTabSz="914400" rtl="0" eaLnBrk="1" latinLnBrk="0" hangingPunct="1">
        <a:spcBef>
          <a:spcPts val="600"/>
        </a:spcBef>
        <a:buClr>
          <a:schemeClr val="tx1">
            <a:lumMod val="90000"/>
            <a:lumOff val="10000"/>
          </a:schemeClr>
        </a:buClr>
        <a:buSzPct val="80000"/>
        <a:buFont typeface="Arial" pitchFamily="34" charset="0"/>
        <a:buChar char="•"/>
        <a:defRPr sz="1600" kern="1200">
          <a:solidFill>
            <a:schemeClr val="tx1"/>
          </a:solidFill>
          <a:latin typeface="+mn-lt"/>
          <a:ea typeface="+mn-ea"/>
          <a:cs typeface="+mn-cs"/>
        </a:defRPr>
      </a:lvl7pPr>
      <a:lvl8pPr marL="1554480" indent="-173736" algn="l" defTabSz="914400" rtl="0" eaLnBrk="1" latinLnBrk="0" hangingPunct="1">
        <a:spcBef>
          <a:spcPts val="600"/>
        </a:spcBef>
        <a:buClr>
          <a:schemeClr val="tx1">
            <a:lumMod val="90000"/>
            <a:lumOff val="10000"/>
          </a:schemeClr>
        </a:buClr>
        <a:buSzPct val="80000"/>
        <a:buFont typeface="Arial" pitchFamily="34" charset="0"/>
        <a:buChar char="•"/>
        <a:defRPr sz="1600" kern="1200">
          <a:solidFill>
            <a:schemeClr val="tx1"/>
          </a:solidFill>
          <a:latin typeface="+mn-lt"/>
          <a:ea typeface="+mn-ea"/>
          <a:cs typeface="+mn-cs"/>
        </a:defRPr>
      </a:lvl8pPr>
      <a:lvl9pPr marL="1728216" indent="-173736" algn="l" defTabSz="914400" rtl="0" eaLnBrk="1" latinLnBrk="0" hangingPunct="1">
        <a:spcBef>
          <a:spcPts val="600"/>
        </a:spcBef>
        <a:buClr>
          <a:schemeClr val="tx1">
            <a:lumMod val="90000"/>
            <a:lumOff val="10000"/>
          </a:schemeClr>
        </a:buClr>
        <a:buSzPct val="80000"/>
        <a:buFont typeface="Arial" pitchFamily="34" charset="0"/>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pavadinimas"/>
          <p:cNvSpPr>
            <a:spLocks noGrp="1"/>
          </p:cNvSpPr>
          <p:nvPr>
            <p:ph type="ctrTitle"/>
          </p:nvPr>
        </p:nvSpPr>
        <p:spPr>
          <a:xfrm>
            <a:off x="1534558" y="1556792"/>
            <a:ext cx="5945188" cy="3048000"/>
          </a:xfrm>
          <a:solidFill>
            <a:schemeClr val="accent1"/>
          </a:solidFill>
          <a:ln>
            <a:solidFill>
              <a:schemeClr val="accent1"/>
            </a:solidFill>
          </a:ln>
        </p:spPr>
        <p:txBody>
          <a:bodyPr rtlCol="0">
            <a:normAutofit/>
          </a:bodyPr>
          <a:lstStyle/>
          <a:p>
            <a:pPr algn="ctr" rtl="0"/>
            <a:r>
              <a:rPr lang="lt-LT" sz="4800" dirty="0"/>
              <a:t>2025 METŲ RAJONO SAVIVALDYBĖS BIUDŽETAS</a:t>
            </a:r>
          </a:p>
        </p:txBody>
      </p:sp>
      <p:sp>
        <p:nvSpPr>
          <p:cNvPr id="3" name="Antrinis pavadinimas 2">
            <a:extLst>
              <a:ext uri="{FF2B5EF4-FFF2-40B4-BE49-F238E27FC236}">
                <a16:creationId xmlns:a16="http://schemas.microsoft.com/office/drawing/2014/main" id="{180A9C67-E96E-435E-BFF6-DF3D89A403EC}"/>
              </a:ext>
            </a:extLst>
          </p:cNvPr>
          <p:cNvSpPr>
            <a:spLocks noGrp="1"/>
          </p:cNvSpPr>
          <p:nvPr>
            <p:ph type="subTitle" idx="1"/>
          </p:nvPr>
        </p:nvSpPr>
        <p:spPr>
          <a:ln>
            <a:solidFill>
              <a:schemeClr val="accent1"/>
            </a:solidFill>
          </a:ln>
        </p:spPr>
        <p:txBody>
          <a:bodyPr/>
          <a:lstStyle/>
          <a:p>
            <a:pPr algn="ctr"/>
            <a:r>
              <a:rPr lang="lt-LT" dirty="0">
                <a:solidFill>
                  <a:schemeClr val="tx2"/>
                </a:solidFill>
              </a:rPr>
              <a:t>Projektas</a:t>
            </a:r>
          </a:p>
        </p:txBody>
      </p:sp>
    </p:spTree>
    <p:extLst>
      <p:ext uri="{BB962C8B-B14F-4D97-AF65-F5344CB8AC3E}">
        <p14:creationId xmlns:p14="http://schemas.microsoft.com/office/powerpoint/2010/main" val="23201155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BB26C96E-C9AB-4B8C-96C8-6D90AC184833}"/>
              </a:ext>
            </a:extLst>
          </p:cNvPr>
          <p:cNvSpPr>
            <a:spLocks noGrp="1"/>
          </p:cNvSpPr>
          <p:nvPr>
            <p:ph type="title"/>
          </p:nvPr>
        </p:nvSpPr>
        <p:spPr>
          <a:xfrm>
            <a:off x="1341884" y="381000"/>
            <a:ext cx="10369151" cy="1219200"/>
          </a:xfrm>
          <a:solidFill>
            <a:srgbClr val="FFC000"/>
          </a:solidFill>
        </p:spPr>
        <p:txBody>
          <a:bodyPr>
            <a:normAutofit/>
          </a:bodyPr>
          <a:lstStyle/>
          <a:p>
            <a:r>
              <a:rPr lang="lt-LT" sz="4000" dirty="0"/>
              <a:t>2025 metų Šakių </a:t>
            </a:r>
            <a:r>
              <a:rPr lang="lt-LT" dirty="0"/>
              <a:t>rajono</a:t>
            </a:r>
            <a:r>
              <a:rPr lang="lt-LT" sz="4000" dirty="0"/>
              <a:t> savivaldybės biudžetas</a:t>
            </a:r>
          </a:p>
        </p:txBody>
      </p:sp>
      <p:sp>
        <p:nvSpPr>
          <p:cNvPr id="3" name="Turinio vietos rezervavimo ženklas 2">
            <a:extLst>
              <a:ext uri="{FF2B5EF4-FFF2-40B4-BE49-F238E27FC236}">
                <a16:creationId xmlns:a16="http://schemas.microsoft.com/office/drawing/2014/main" id="{A9093F30-7CE0-4EB1-98C2-0EB1CFF32721}"/>
              </a:ext>
            </a:extLst>
          </p:cNvPr>
          <p:cNvSpPr>
            <a:spLocks noGrp="1"/>
          </p:cNvSpPr>
          <p:nvPr>
            <p:ph idx="1"/>
          </p:nvPr>
        </p:nvSpPr>
        <p:spPr>
          <a:xfrm>
            <a:off x="1522413" y="2492896"/>
            <a:ext cx="9829799" cy="3384376"/>
          </a:xfrm>
        </p:spPr>
        <p:txBody>
          <a:bodyPr>
            <a:normAutofit/>
          </a:bodyPr>
          <a:lstStyle/>
          <a:p>
            <a:pPr algn="just"/>
            <a:r>
              <a:rPr lang="lt-LT" sz="3600" dirty="0"/>
              <a:t>Pajamos			– 62186,781 tūkst. Eur;</a:t>
            </a:r>
          </a:p>
          <a:p>
            <a:r>
              <a:rPr lang="lt-LT" sz="3600" dirty="0"/>
              <a:t>Išlaidos				– 64277,983 tūkst. Eur.;</a:t>
            </a:r>
          </a:p>
          <a:p>
            <a:r>
              <a:rPr lang="lt-LT" sz="3600" dirty="0"/>
              <a:t>Skolinamos lėšos		–    2091,202 tūkst. Eur.</a:t>
            </a:r>
          </a:p>
          <a:p>
            <a:pPr marL="0" indent="0">
              <a:buNone/>
            </a:pPr>
            <a:r>
              <a:rPr lang="lt-LT" sz="3600" dirty="0"/>
              <a:t> </a:t>
            </a:r>
          </a:p>
        </p:txBody>
      </p:sp>
    </p:spTree>
    <p:extLst>
      <p:ext uri="{BB962C8B-B14F-4D97-AF65-F5344CB8AC3E}">
        <p14:creationId xmlns:p14="http://schemas.microsoft.com/office/powerpoint/2010/main" val="35094693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BB26C96E-C9AB-4B8C-96C8-6D90AC184833}"/>
              </a:ext>
            </a:extLst>
          </p:cNvPr>
          <p:cNvSpPr>
            <a:spLocks noGrp="1"/>
          </p:cNvSpPr>
          <p:nvPr>
            <p:ph type="title"/>
          </p:nvPr>
        </p:nvSpPr>
        <p:spPr>
          <a:xfrm>
            <a:off x="1341884" y="381000"/>
            <a:ext cx="10369151" cy="1219200"/>
          </a:xfrm>
          <a:solidFill>
            <a:srgbClr val="FFC000"/>
          </a:solidFill>
        </p:spPr>
        <p:txBody>
          <a:bodyPr>
            <a:normAutofit/>
          </a:bodyPr>
          <a:lstStyle/>
          <a:p>
            <a:pPr algn="ctr"/>
            <a:r>
              <a:rPr lang="lt-LT" sz="4000" dirty="0"/>
              <a:t>Biudžeto pajamų plano įvykdymas </a:t>
            </a:r>
            <a:br>
              <a:rPr lang="lt-LT" sz="4000" dirty="0"/>
            </a:br>
            <a:r>
              <a:rPr lang="lt-LT" sz="4000" dirty="0"/>
              <a:t>2024 metais</a:t>
            </a:r>
          </a:p>
        </p:txBody>
      </p:sp>
      <p:sp>
        <p:nvSpPr>
          <p:cNvPr id="3" name="Turinio vietos rezervavimo ženklas 2">
            <a:extLst>
              <a:ext uri="{FF2B5EF4-FFF2-40B4-BE49-F238E27FC236}">
                <a16:creationId xmlns:a16="http://schemas.microsoft.com/office/drawing/2014/main" id="{A9093F30-7CE0-4EB1-98C2-0EB1CFF32721}"/>
              </a:ext>
            </a:extLst>
          </p:cNvPr>
          <p:cNvSpPr>
            <a:spLocks noGrp="1"/>
          </p:cNvSpPr>
          <p:nvPr>
            <p:ph idx="1"/>
          </p:nvPr>
        </p:nvSpPr>
        <p:spPr>
          <a:xfrm>
            <a:off x="1522413" y="1981200"/>
            <a:ext cx="9829799" cy="3031976"/>
          </a:xfrm>
        </p:spPr>
        <p:txBody>
          <a:bodyPr>
            <a:normAutofit/>
          </a:bodyPr>
          <a:lstStyle/>
          <a:p>
            <a:pPr algn="just"/>
            <a:r>
              <a:rPr lang="lt-LT" sz="3600" dirty="0"/>
              <a:t>Planas			- 57186,65 tūkst. Eur;</a:t>
            </a:r>
          </a:p>
          <a:p>
            <a:r>
              <a:rPr lang="lt-LT" sz="3600" dirty="0"/>
              <a:t>Įvykdyta		- 59861,92 tūkst. Eur;</a:t>
            </a:r>
          </a:p>
          <a:p>
            <a:r>
              <a:rPr lang="lt-LT" sz="3600" dirty="0"/>
              <a:t>Viršyta			-   2675,27 tūkst. Eur.</a:t>
            </a:r>
          </a:p>
        </p:txBody>
      </p:sp>
    </p:spTree>
    <p:extLst>
      <p:ext uri="{BB962C8B-B14F-4D97-AF65-F5344CB8AC3E}">
        <p14:creationId xmlns:p14="http://schemas.microsoft.com/office/powerpoint/2010/main" val="805437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48C5AB00-64D5-4247-8FFC-B22C1D59AC30}"/>
              </a:ext>
            </a:extLst>
          </p:cNvPr>
          <p:cNvSpPr>
            <a:spLocks noGrp="1"/>
          </p:cNvSpPr>
          <p:nvPr>
            <p:ph type="title"/>
          </p:nvPr>
        </p:nvSpPr>
        <p:spPr>
          <a:solidFill>
            <a:schemeClr val="accent1"/>
          </a:solidFill>
        </p:spPr>
        <p:txBody>
          <a:bodyPr/>
          <a:lstStyle/>
          <a:p>
            <a:r>
              <a:rPr lang="lt-LT" dirty="0"/>
              <a:t>Biudžeto pajamų plano įvykdymas 2024 metais</a:t>
            </a:r>
          </a:p>
        </p:txBody>
      </p:sp>
      <p:graphicFrame>
        <p:nvGraphicFramePr>
          <p:cNvPr id="4" name="Lentelė 4">
            <a:extLst>
              <a:ext uri="{FF2B5EF4-FFF2-40B4-BE49-F238E27FC236}">
                <a16:creationId xmlns:a16="http://schemas.microsoft.com/office/drawing/2014/main" id="{DE599228-A8C5-4984-9C32-2E49D4760E57}"/>
              </a:ext>
            </a:extLst>
          </p:cNvPr>
          <p:cNvGraphicFramePr>
            <a:graphicFrameLocks noGrp="1"/>
          </p:cNvGraphicFramePr>
          <p:nvPr>
            <p:ph idx="1"/>
            <p:extLst>
              <p:ext uri="{D42A27DB-BD31-4B8C-83A1-F6EECF244321}">
                <p14:modId xmlns:p14="http://schemas.microsoft.com/office/powerpoint/2010/main" val="3943111718"/>
              </p:ext>
            </p:extLst>
          </p:nvPr>
        </p:nvGraphicFramePr>
        <p:xfrm>
          <a:off x="1522413" y="1996440"/>
          <a:ext cx="9794306" cy="3544360"/>
        </p:xfrm>
        <a:graphic>
          <a:graphicData uri="http://schemas.openxmlformats.org/drawingml/2006/table">
            <a:tbl>
              <a:tblPr firstRow="1" bandRow="1">
                <a:tableStyleId>{69CF1AB2-1976-4502-BF36-3FF5EA218861}</a:tableStyleId>
              </a:tblPr>
              <a:tblGrid>
                <a:gridCol w="3449604">
                  <a:extLst>
                    <a:ext uri="{9D8B030D-6E8A-4147-A177-3AD203B41FA5}">
                      <a16:colId xmlns:a16="http://schemas.microsoft.com/office/drawing/2014/main" val="3719864347"/>
                    </a:ext>
                  </a:extLst>
                </a:gridCol>
                <a:gridCol w="1914483">
                  <a:extLst>
                    <a:ext uri="{9D8B030D-6E8A-4147-A177-3AD203B41FA5}">
                      <a16:colId xmlns:a16="http://schemas.microsoft.com/office/drawing/2014/main" val="1525165977"/>
                    </a:ext>
                  </a:extLst>
                </a:gridCol>
                <a:gridCol w="1584176">
                  <a:extLst>
                    <a:ext uri="{9D8B030D-6E8A-4147-A177-3AD203B41FA5}">
                      <a16:colId xmlns:a16="http://schemas.microsoft.com/office/drawing/2014/main" val="909890485"/>
                    </a:ext>
                  </a:extLst>
                </a:gridCol>
                <a:gridCol w="1152128">
                  <a:extLst>
                    <a:ext uri="{9D8B030D-6E8A-4147-A177-3AD203B41FA5}">
                      <a16:colId xmlns:a16="http://schemas.microsoft.com/office/drawing/2014/main" val="4160722873"/>
                    </a:ext>
                  </a:extLst>
                </a:gridCol>
                <a:gridCol w="1693915">
                  <a:extLst>
                    <a:ext uri="{9D8B030D-6E8A-4147-A177-3AD203B41FA5}">
                      <a16:colId xmlns:a16="http://schemas.microsoft.com/office/drawing/2014/main" val="462938984"/>
                    </a:ext>
                  </a:extLst>
                </a:gridCol>
              </a:tblGrid>
              <a:tr h="641778">
                <a:tc>
                  <a:txBody>
                    <a:bodyPr/>
                    <a:lstStyle/>
                    <a:p>
                      <a:r>
                        <a:rPr lang="lt-LT" dirty="0"/>
                        <a:t>Pajamos</a:t>
                      </a:r>
                    </a:p>
                  </a:txBody>
                  <a:tcPr/>
                </a:tc>
                <a:tc>
                  <a:txBody>
                    <a:bodyPr/>
                    <a:lstStyle/>
                    <a:p>
                      <a:pPr algn="ctr"/>
                      <a:r>
                        <a:rPr lang="lt-LT" dirty="0"/>
                        <a:t>Planas (patikslintas), tūkst. Eur</a:t>
                      </a:r>
                    </a:p>
                  </a:txBody>
                  <a:tcPr/>
                </a:tc>
                <a:tc>
                  <a:txBody>
                    <a:bodyPr/>
                    <a:lstStyle/>
                    <a:p>
                      <a:pPr algn="ctr"/>
                      <a:r>
                        <a:rPr lang="lt-LT" dirty="0"/>
                        <a:t>Surinkta, tūkst. Eur</a:t>
                      </a:r>
                    </a:p>
                  </a:txBody>
                  <a:tcPr/>
                </a:tc>
                <a:tc>
                  <a:txBody>
                    <a:bodyPr/>
                    <a:lstStyle/>
                    <a:p>
                      <a:pPr algn="ctr"/>
                      <a:r>
                        <a:rPr lang="lt-LT" dirty="0"/>
                        <a:t>+ -</a:t>
                      </a:r>
                    </a:p>
                  </a:txBody>
                  <a:tcPr/>
                </a:tc>
                <a:tc>
                  <a:txBody>
                    <a:bodyPr/>
                    <a:lstStyle/>
                    <a:p>
                      <a:pPr algn="ctr"/>
                      <a:r>
                        <a:rPr lang="lt-LT" dirty="0"/>
                        <a:t>proc.</a:t>
                      </a:r>
                    </a:p>
                  </a:txBody>
                  <a:tcPr/>
                </a:tc>
                <a:extLst>
                  <a:ext uri="{0D108BD9-81ED-4DB2-BD59-A6C34878D82A}">
                    <a16:rowId xmlns:a16="http://schemas.microsoft.com/office/drawing/2014/main" val="394226232"/>
                  </a:ext>
                </a:extLst>
              </a:tr>
              <a:tr h="371824">
                <a:tc>
                  <a:txBody>
                    <a:bodyPr/>
                    <a:lstStyle/>
                    <a:p>
                      <a:r>
                        <a:rPr lang="lt-LT" dirty="0"/>
                        <a:t>Gyventojų pajamų mokesčio</a:t>
                      </a:r>
                    </a:p>
                  </a:txBody>
                  <a:tcPr/>
                </a:tc>
                <a:tc>
                  <a:txBody>
                    <a:bodyPr/>
                    <a:lstStyle/>
                    <a:p>
                      <a:pPr algn="r"/>
                      <a:r>
                        <a:rPr lang="lt-LT" dirty="0"/>
                        <a:t>27992,0</a:t>
                      </a:r>
                    </a:p>
                  </a:txBody>
                  <a:tcPr/>
                </a:tc>
                <a:tc>
                  <a:txBody>
                    <a:bodyPr/>
                    <a:lstStyle/>
                    <a:p>
                      <a:pPr algn="r"/>
                      <a:r>
                        <a:rPr lang="lt-LT" dirty="0"/>
                        <a:t>29965,3</a:t>
                      </a:r>
                    </a:p>
                  </a:txBody>
                  <a:tcPr/>
                </a:tc>
                <a:tc>
                  <a:txBody>
                    <a:bodyPr/>
                    <a:lstStyle/>
                    <a:p>
                      <a:pPr algn="r"/>
                      <a:r>
                        <a:rPr lang="lt-LT" dirty="0"/>
                        <a:t>1973,3</a:t>
                      </a:r>
                    </a:p>
                  </a:txBody>
                  <a:tcPr/>
                </a:tc>
                <a:tc>
                  <a:txBody>
                    <a:bodyPr/>
                    <a:lstStyle/>
                    <a:p>
                      <a:pPr algn="r"/>
                      <a:r>
                        <a:rPr lang="lt-LT" dirty="0"/>
                        <a:t>107,0</a:t>
                      </a:r>
                    </a:p>
                  </a:txBody>
                  <a:tcPr/>
                </a:tc>
                <a:extLst>
                  <a:ext uri="{0D108BD9-81ED-4DB2-BD59-A6C34878D82A}">
                    <a16:rowId xmlns:a16="http://schemas.microsoft.com/office/drawing/2014/main" val="51367149"/>
                  </a:ext>
                </a:extLst>
              </a:tr>
              <a:tr h="371824">
                <a:tc>
                  <a:txBody>
                    <a:bodyPr/>
                    <a:lstStyle/>
                    <a:p>
                      <a:r>
                        <a:rPr lang="lt-LT" dirty="0"/>
                        <a:t>Žemės mokesčio</a:t>
                      </a:r>
                    </a:p>
                  </a:txBody>
                  <a:tcPr/>
                </a:tc>
                <a:tc>
                  <a:txBody>
                    <a:bodyPr/>
                    <a:lstStyle/>
                    <a:p>
                      <a:pPr algn="r"/>
                      <a:r>
                        <a:rPr lang="lt-LT" dirty="0"/>
                        <a:t>950,0</a:t>
                      </a:r>
                    </a:p>
                  </a:txBody>
                  <a:tcPr/>
                </a:tc>
                <a:tc>
                  <a:txBody>
                    <a:bodyPr/>
                    <a:lstStyle/>
                    <a:p>
                      <a:pPr algn="r"/>
                      <a:r>
                        <a:rPr lang="lt-LT" dirty="0"/>
                        <a:t>1400,2</a:t>
                      </a:r>
                    </a:p>
                  </a:txBody>
                  <a:tcPr/>
                </a:tc>
                <a:tc>
                  <a:txBody>
                    <a:bodyPr/>
                    <a:lstStyle/>
                    <a:p>
                      <a:pPr algn="r"/>
                      <a:r>
                        <a:rPr lang="lt-LT" dirty="0"/>
                        <a:t>450,2</a:t>
                      </a:r>
                    </a:p>
                  </a:txBody>
                  <a:tcPr/>
                </a:tc>
                <a:tc>
                  <a:txBody>
                    <a:bodyPr/>
                    <a:lstStyle/>
                    <a:p>
                      <a:pPr algn="r"/>
                      <a:r>
                        <a:rPr lang="lt-LT" dirty="0"/>
                        <a:t>147,4</a:t>
                      </a:r>
                    </a:p>
                  </a:txBody>
                  <a:tcPr/>
                </a:tc>
                <a:extLst>
                  <a:ext uri="{0D108BD9-81ED-4DB2-BD59-A6C34878D82A}">
                    <a16:rowId xmlns:a16="http://schemas.microsoft.com/office/drawing/2014/main" val="3327629069"/>
                  </a:ext>
                </a:extLst>
              </a:tr>
              <a:tr h="371824">
                <a:tc>
                  <a:txBody>
                    <a:bodyPr/>
                    <a:lstStyle/>
                    <a:p>
                      <a:r>
                        <a:rPr lang="lt-LT" dirty="0"/>
                        <a:t>Žemės nuomos mokesčio</a:t>
                      </a:r>
                    </a:p>
                  </a:txBody>
                  <a:tcPr/>
                </a:tc>
                <a:tc>
                  <a:txBody>
                    <a:bodyPr/>
                    <a:lstStyle/>
                    <a:p>
                      <a:pPr algn="r"/>
                      <a:r>
                        <a:rPr lang="lt-LT" dirty="0"/>
                        <a:t>450,0</a:t>
                      </a:r>
                    </a:p>
                  </a:txBody>
                  <a:tcPr/>
                </a:tc>
                <a:tc>
                  <a:txBody>
                    <a:bodyPr/>
                    <a:lstStyle/>
                    <a:p>
                      <a:pPr algn="r"/>
                      <a:r>
                        <a:rPr lang="lt-LT" dirty="0"/>
                        <a:t>547,4</a:t>
                      </a:r>
                    </a:p>
                  </a:txBody>
                  <a:tcPr/>
                </a:tc>
                <a:tc>
                  <a:txBody>
                    <a:bodyPr/>
                    <a:lstStyle/>
                    <a:p>
                      <a:pPr algn="r"/>
                      <a:r>
                        <a:rPr lang="lt-LT" dirty="0"/>
                        <a:t>97,4</a:t>
                      </a:r>
                    </a:p>
                  </a:txBody>
                  <a:tcPr/>
                </a:tc>
                <a:tc>
                  <a:txBody>
                    <a:bodyPr/>
                    <a:lstStyle/>
                    <a:p>
                      <a:pPr algn="r"/>
                      <a:r>
                        <a:rPr lang="lt-LT" dirty="0"/>
                        <a:t>121,6</a:t>
                      </a:r>
                    </a:p>
                  </a:txBody>
                  <a:tcPr/>
                </a:tc>
                <a:extLst>
                  <a:ext uri="{0D108BD9-81ED-4DB2-BD59-A6C34878D82A}">
                    <a16:rowId xmlns:a16="http://schemas.microsoft.com/office/drawing/2014/main" val="879752667"/>
                  </a:ext>
                </a:extLst>
              </a:tr>
              <a:tr h="371824">
                <a:tc>
                  <a:txBody>
                    <a:bodyPr/>
                    <a:lstStyle/>
                    <a:p>
                      <a:r>
                        <a:rPr lang="lt-LT" dirty="0"/>
                        <a:t>Nekilnojamojo turto mokesčio</a:t>
                      </a:r>
                    </a:p>
                  </a:txBody>
                  <a:tcPr/>
                </a:tc>
                <a:tc>
                  <a:txBody>
                    <a:bodyPr/>
                    <a:lstStyle/>
                    <a:p>
                      <a:pPr algn="r"/>
                      <a:r>
                        <a:rPr lang="lt-LT" dirty="0"/>
                        <a:t>540,0</a:t>
                      </a:r>
                    </a:p>
                  </a:txBody>
                  <a:tcPr/>
                </a:tc>
                <a:tc>
                  <a:txBody>
                    <a:bodyPr/>
                    <a:lstStyle/>
                    <a:p>
                      <a:pPr algn="r"/>
                      <a:r>
                        <a:rPr lang="lt-LT" dirty="0"/>
                        <a:t>643,4</a:t>
                      </a:r>
                    </a:p>
                  </a:txBody>
                  <a:tcPr/>
                </a:tc>
                <a:tc>
                  <a:txBody>
                    <a:bodyPr/>
                    <a:lstStyle/>
                    <a:p>
                      <a:pPr algn="r"/>
                      <a:r>
                        <a:rPr lang="lt-LT" dirty="0"/>
                        <a:t>103,4</a:t>
                      </a:r>
                    </a:p>
                  </a:txBody>
                  <a:tcPr/>
                </a:tc>
                <a:tc>
                  <a:txBody>
                    <a:bodyPr/>
                    <a:lstStyle/>
                    <a:p>
                      <a:pPr algn="r"/>
                      <a:r>
                        <a:rPr lang="lt-LT" dirty="0"/>
                        <a:t>119,1</a:t>
                      </a:r>
                    </a:p>
                  </a:txBody>
                  <a:tcPr/>
                </a:tc>
                <a:extLst>
                  <a:ext uri="{0D108BD9-81ED-4DB2-BD59-A6C34878D82A}">
                    <a16:rowId xmlns:a16="http://schemas.microsoft.com/office/drawing/2014/main" val="828905368"/>
                  </a:ext>
                </a:extLst>
              </a:tr>
              <a:tr h="399016">
                <a:tc>
                  <a:txBody>
                    <a:bodyPr/>
                    <a:lstStyle/>
                    <a:p>
                      <a:r>
                        <a:rPr lang="lt-LT" dirty="0"/>
                        <a:t>Ilgalaikio turto realizavimo</a:t>
                      </a:r>
                    </a:p>
                  </a:txBody>
                  <a:tcPr/>
                </a:tc>
                <a:tc>
                  <a:txBody>
                    <a:bodyPr/>
                    <a:lstStyle/>
                    <a:p>
                      <a:pPr algn="r"/>
                      <a:r>
                        <a:rPr lang="lt-LT" dirty="0"/>
                        <a:t>31,0</a:t>
                      </a:r>
                    </a:p>
                  </a:txBody>
                  <a:tcPr/>
                </a:tc>
                <a:tc>
                  <a:txBody>
                    <a:bodyPr/>
                    <a:lstStyle/>
                    <a:p>
                      <a:pPr algn="r"/>
                      <a:r>
                        <a:rPr lang="lt-LT" dirty="0"/>
                        <a:t>168,4</a:t>
                      </a:r>
                    </a:p>
                  </a:txBody>
                  <a:tcPr/>
                </a:tc>
                <a:tc>
                  <a:txBody>
                    <a:bodyPr/>
                    <a:lstStyle/>
                    <a:p>
                      <a:pPr algn="r"/>
                      <a:r>
                        <a:rPr lang="lt-LT" dirty="0"/>
                        <a:t>137,4</a:t>
                      </a:r>
                    </a:p>
                  </a:txBody>
                  <a:tcPr/>
                </a:tc>
                <a:tc>
                  <a:txBody>
                    <a:bodyPr/>
                    <a:lstStyle/>
                    <a:p>
                      <a:pPr algn="r"/>
                      <a:r>
                        <a:rPr lang="lt-LT" dirty="0"/>
                        <a:t>543,4</a:t>
                      </a:r>
                    </a:p>
                  </a:txBody>
                  <a:tcPr/>
                </a:tc>
                <a:extLst>
                  <a:ext uri="{0D108BD9-81ED-4DB2-BD59-A6C34878D82A}">
                    <a16:rowId xmlns:a16="http://schemas.microsoft.com/office/drawing/2014/main" val="223261526"/>
                  </a:ext>
                </a:extLst>
              </a:tr>
              <a:tr h="371824">
                <a:tc>
                  <a:txBody>
                    <a:bodyPr/>
                    <a:lstStyle/>
                    <a:p>
                      <a:r>
                        <a:rPr lang="lt-LT" dirty="0"/>
                        <a:t>Kitų pajamų</a:t>
                      </a:r>
                    </a:p>
                  </a:txBody>
                  <a:tcPr/>
                </a:tc>
                <a:tc>
                  <a:txBody>
                    <a:bodyPr/>
                    <a:lstStyle/>
                    <a:p>
                      <a:pPr algn="r"/>
                      <a:r>
                        <a:rPr lang="lt-LT" dirty="0"/>
                        <a:t>2531,7</a:t>
                      </a:r>
                    </a:p>
                  </a:txBody>
                  <a:tcPr/>
                </a:tc>
                <a:tc>
                  <a:txBody>
                    <a:bodyPr/>
                    <a:lstStyle/>
                    <a:p>
                      <a:pPr algn="r"/>
                      <a:r>
                        <a:rPr lang="lt-LT" dirty="0"/>
                        <a:t>2755,7</a:t>
                      </a:r>
                    </a:p>
                  </a:txBody>
                  <a:tcPr/>
                </a:tc>
                <a:tc>
                  <a:txBody>
                    <a:bodyPr/>
                    <a:lstStyle/>
                    <a:p>
                      <a:pPr algn="r"/>
                      <a:r>
                        <a:rPr lang="lt-LT" dirty="0">
                          <a:solidFill>
                            <a:schemeClr val="tx1"/>
                          </a:solidFill>
                        </a:rPr>
                        <a:t>224,0</a:t>
                      </a:r>
                    </a:p>
                  </a:txBody>
                  <a:tcPr/>
                </a:tc>
                <a:tc>
                  <a:txBody>
                    <a:bodyPr/>
                    <a:lstStyle/>
                    <a:p>
                      <a:pPr algn="r"/>
                      <a:r>
                        <a:rPr lang="lt-LT" dirty="0"/>
                        <a:t>108,8</a:t>
                      </a:r>
                    </a:p>
                  </a:txBody>
                  <a:tcPr/>
                </a:tc>
                <a:extLst>
                  <a:ext uri="{0D108BD9-81ED-4DB2-BD59-A6C34878D82A}">
                    <a16:rowId xmlns:a16="http://schemas.microsoft.com/office/drawing/2014/main" val="1216134567"/>
                  </a:ext>
                </a:extLst>
              </a:tr>
              <a:tr h="371824">
                <a:tc>
                  <a:txBody>
                    <a:bodyPr/>
                    <a:lstStyle/>
                    <a:p>
                      <a:pPr algn="r"/>
                      <a:r>
                        <a:rPr lang="lt-LT" b="1" dirty="0"/>
                        <a:t>Iš viso</a:t>
                      </a:r>
                    </a:p>
                  </a:txBody>
                  <a:tcPr/>
                </a:tc>
                <a:tc>
                  <a:txBody>
                    <a:bodyPr/>
                    <a:lstStyle/>
                    <a:p>
                      <a:pPr algn="r"/>
                      <a:r>
                        <a:rPr lang="lt-LT" b="1" dirty="0"/>
                        <a:t>32494,7</a:t>
                      </a:r>
                    </a:p>
                  </a:txBody>
                  <a:tcPr/>
                </a:tc>
                <a:tc>
                  <a:txBody>
                    <a:bodyPr/>
                    <a:lstStyle/>
                    <a:p>
                      <a:pPr algn="r"/>
                      <a:r>
                        <a:rPr lang="lt-LT" b="1" dirty="0"/>
                        <a:t>35480,4</a:t>
                      </a:r>
                    </a:p>
                  </a:txBody>
                  <a:tcPr/>
                </a:tc>
                <a:tc>
                  <a:txBody>
                    <a:bodyPr/>
                    <a:lstStyle/>
                    <a:p>
                      <a:pPr algn="r"/>
                      <a:r>
                        <a:rPr lang="lt-LT" b="1" dirty="0"/>
                        <a:t>2985,7</a:t>
                      </a:r>
                    </a:p>
                  </a:txBody>
                  <a:tcPr/>
                </a:tc>
                <a:tc>
                  <a:txBody>
                    <a:bodyPr/>
                    <a:lstStyle/>
                    <a:p>
                      <a:pPr algn="r"/>
                      <a:r>
                        <a:rPr lang="lt-LT" b="1" dirty="0"/>
                        <a:t>109,2</a:t>
                      </a:r>
                    </a:p>
                  </a:txBody>
                  <a:tcPr/>
                </a:tc>
                <a:extLst>
                  <a:ext uri="{0D108BD9-81ED-4DB2-BD59-A6C34878D82A}">
                    <a16:rowId xmlns:a16="http://schemas.microsoft.com/office/drawing/2014/main" val="2848588836"/>
                  </a:ext>
                </a:extLst>
              </a:tr>
            </a:tbl>
          </a:graphicData>
        </a:graphic>
      </p:graphicFrame>
    </p:spTree>
    <p:extLst>
      <p:ext uri="{BB962C8B-B14F-4D97-AF65-F5344CB8AC3E}">
        <p14:creationId xmlns:p14="http://schemas.microsoft.com/office/powerpoint/2010/main" val="31304063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3A201061-E91A-477B-A57D-800E0A27FEB9}"/>
              </a:ext>
            </a:extLst>
          </p:cNvPr>
          <p:cNvSpPr>
            <a:spLocks noGrp="1"/>
          </p:cNvSpPr>
          <p:nvPr>
            <p:ph type="title"/>
          </p:nvPr>
        </p:nvSpPr>
        <p:spPr>
          <a:solidFill>
            <a:schemeClr val="accent1"/>
          </a:solidFill>
        </p:spPr>
        <p:txBody>
          <a:bodyPr/>
          <a:lstStyle/>
          <a:p>
            <a:pPr algn="ctr"/>
            <a:r>
              <a:rPr lang="lt-LT" dirty="0"/>
              <a:t>Bendra informacija</a:t>
            </a:r>
          </a:p>
        </p:txBody>
      </p:sp>
      <p:sp>
        <p:nvSpPr>
          <p:cNvPr id="3" name="Turinio vietos rezervavimo ženklas 2">
            <a:extLst>
              <a:ext uri="{FF2B5EF4-FFF2-40B4-BE49-F238E27FC236}">
                <a16:creationId xmlns:a16="http://schemas.microsoft.com/office/drawing/2014/main" id="{29E62B21-8FD6-4141-AAC0-D8139AD702C9}"/>
              </a:ext>
            </a:extLst>
          </p:cNvPr>
          <p:cNvSpPr>
            <a:spLocks noGrp="1"/>
          </p:cNvSpPr>
          <p:nvPr>
            <p:ph idx="1"/>
          </p:nvPr>
        </p:nvSpPr>
        <p:spPr>
          <a:xfrm>
            <a:off x="1522413" y="2492896"/>
            <a:ext cx="9829799" cy="3676129"/>
          </a:xfrm>
        </p:spPr>
        <p:txBody>
          <a:bodyPr/>
          <a:lstStyle/>
          <a:p>
            <a:pPr algn="just"/>
            <a:r>
              <a:rPr lang="lt-LT" b="1" dirty="0"/>
              <a:t>Savarankiškoms funkcijoms </a:t>
            </a:r>
            <a:r>
              <a:rPr lang="lt-LT" dirty="0"/>
              <a:t>vykdyti (kartu su nepanaudotomis 2024 metų pajamomis) planuojamos </a:t>
            </a:r>
            <a:r>
              <a:rPr lang="lt-LT" b="1" dirty="0"/>
              <a:t>4508,164 tūkst. Eur didesnės pajamos </a:t>
            </a:r>
            <a:r>
              <a:rPr lang="lt-LT" dirty="0"/>
              <a:t>nei 2024 metais (40404,1 tūkst. Eur);</a:t>
            </a:r>
          </a:p>
          <a:p>
            <a:pPr algn="just"/>
            <a:r>
              <a:rPr lang="lt-LT" dirty="0"/>
              <a:t>2025 metais pajamos </a:t>
            </a:r>
            <a:r>
              <a:rPr lang="lt-LT" b="1" dirty="0"/>
              <a:t>didėja 5311,6 tūkst. Eur (9,3 proc.) </a:t>
            </a:r>
            <a:r>
              <a:rPr lang="lt-LT" sz="1600" i="1" dirty="0"/>
              <a:t>(be valstybės biudžeto lėšų vietinės reikšmės kelių priežiūrai).</a:t>
            </a:r>
            <a:endParaRPr lang="lt-LT" sz="1600" b="1" i="1" dirty="0"/>
          </a:p>
          <a:p>
            <a:pPr algn="just"/>
            <a:endParaRPr lang="lt-LT" i="1" dirty="0"/>
          </a:p>
        </p:txBody>
      </p:sp>
    </p:spTree>
    <p:extLst>
      <p:ext uri="{BB962C8B-B14F-4D97-AF65-F5344CB8AC3E}">
        <p14:creationId xmlns:p14="http://schemas.microsoft.com/office/powerpoint/2010/main" val="1769819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3A201061-E91A-477B-A57D-800E0A27FEB9}"/>
              </a:ext>
            </a:extLst>
          </p:cNvPr>
          <p:cNvSpPr>
            <a:spLocks noGrp="1"/>
          </p:cNvSpPr>
          <p:nvPr>
            <p:ph type="title"/>
          </p:nvPr>
        </p:nvSpPr>
        <p:spPr>
          <a:solidFill>
            <a:schemeClr val="accent1"/>
          </a:solidFill>
        </p:spPr>
        <p:txBody>
          <a:bodyPr/>
          <a:lstStyle/>
          <a:p>
            <a:pPr algn="ctr"/>
            <a:r>
              <a:rPr lang="lt-LT" dirty="0"/>
              <a:t>Bendra informacija</a:t>
            </a:r>
          </a:p>
        </p:txBody>
      </p:sp>
      <p:sp>
        <p:nvSpPr>
          <p:cNvPr id="3" name="Turinio vietos rezervavimo ženklas 2">
            <a:extLst>
              <a:ext uri="{FF2B5EF4-FFF2-40B4-BE49-F238E27FC236}">
                <a16:creationId xmlns:a16="http://schemas.microsoft.com/office/drawing/2014/main" id="{29E62B21-8FD6-4141-AAC0-D8139AD702C9}"/>
              </a:ext>
            </a:extLst>
          </p:cNvPr>
          <p:cNvSpPr>
            <a:spLocks noGrp="1"/>
          </p:cNvSpPr>
          <p:nvPr>
            <p:ph idx="1"/>
          </p:nvPr>
        </p:nvSpPr>
        <p:spPr>
          <a:xfrm>
            <a:off x="1522412" y="1700808"/>
            <a:ext cx="9829799" cy="5256584"/>
          </a:xfrm>
        </p:spPr>
        <p:txBody>
          <a:bodyPr>
            <a:normAutofit/>
          </a:bodyPr>
          <a:lstStyle/>
          <a:p>
            <a:pPr algn="just"/>
            <a:endParaRPr lang="lt-LT" sz="1800" b="1" dirty="0"/>
          </a:p>
          <a:p>
            <a:pPr algn="just"/>
            <a:r>
              <a:rPr lang="lt-LT" sz="2000" b="1" dirty="0"/>
              <a:t>Esminiai pokyčiai:</a:t>
            </a:r>
          </a:p>
          <a:p>
            <a:pPr algn="just"/>
            <a:r>
              <a:rPr lang="lt-LT" sz="2000" b="1" dirty="0"/>
              <a:t>Gyventojų pajamų mokesčio planas didėja 3444,0 tūkst. Eur iki 31415,0 tūkst. Eur;</a:t>
            </a:r>
          </a:p>
          <a:p>
            <a:pPr algn="just"/>
            <a:r>
              <a:rPr lang="lt-LT" sz="2000" dirty="0"/>
              <a:t>Turto mokesčių pajamų planas didėja 420,0 tūkst. Eur iki 2280,0 tūkst. Eur;</a:t>
            </a:r>
          </a:p>
          <a:p>
            <a:pPr algn="just"/>
            <a:r>
              <a:rPr lang="lt-LT" sz="2000" dirty="0"/>
              <a:t>Kitų pajamų, renkamų savivaldybės teritorijoje, lėšų planas didėja 217,07 tūkst. Eur iki 1904,27 tūkst. Eur;</a:t>
            </a:r>
          </a:p>
          <a:p>
            <a:pPr algn="just"/>
            <a:r>
              <a:rPr lang="lt-LT" sz="2000" dirty="0"/>
              <a:t>Specialiosios tikslinės dotacijos lėšų planas didėja </a:t>
            </a:r>
            <a:r>
              <a:rPr lang="lt-LT" sz="2000" b="1" dirty="0"/>
              <a:t>2206,9</a:t>
            </a:r>
            <a:r>
              <a:rPr lang="lt-LT" sz="2000" dirty="0">
                <a:solidFill>
                  <a:srgbClr val="FF0000"/>
                </a:solidFill>
              </a:rPr>
              <a:t> </a:t>
            </a:r>
            <a:r>
              <a:rPr lang="lt-LT" sz="2000" dirty="0"/>
              <a:t>tūkst. Eur iki 19971,0 tūkst. Eur;</a:t>
            </a:r>
          </a:p>
          <a:p>
            <a:pPr algn="just"/>
            <a:r>
              <a:rPr lang="lt-LT" sz="2000" dirty="0"/>
              <a:t>Valstybės biudžeto lėšų planas mažėja </a:t>
            </a:r>
            <a:r>
              <a:rPr lang="lt-LT" sz="2000" b="1" dirty="0"/>
              <a:t>988,25</a:t>
            </a:r>
            <a:r>
              <a:rPr lang="lt-LT" sz="2000" dirty="0"/>
              <a:t> tūkst. Eur </a:t>
            </a:r>
            <a:r>
              <a:rPr lang="lt-LT" sz="1600" i="1" dirty="0"/>
              <a:t>(negautos valstybės biudžeto lėšos vietinės reikšmės kelių priežiūrai).</a:t>
            </a:r>
          </a:p>
          <a:p>
            <a:endParaRPr lang="lt-LT" dirty="0"/>
          </a:p>
          <a:p>
            <a:endParaRPr lang="lt-LT" dirty="0"/>
          </a:p>
          <a:p>
            <a:endParaRPr lang="lt-LT" dirty="0"/>
          </a:p>
          <a:p>
            <a:endParaRPr lang="lt-LT" dirty="0"/>
          </a:p>
        </p:txBody>
      </p:sp>
    </p:spTree>
    <p:extLst>
      <p:ext uri="{BB962C8B-B14F-4D97-AF65-F5344CB8AC3E}">
        <p14:creationId xmlns:p14="http://schemas.microsoft.com/office/powerpoint/2010/main" val="26519313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3A201061-E91A-477B-A57D-800E0A27FEB9}"/>
              </a:ext>
            </a:extLst>
          </p:cNvPr>
          <p:cNvSpPr>
            <a:spLocks noGrp="1"/>
          </p:cNvSpPr>
          <p:nvPr>
            <p:ph type="title"/>
          </p:nvPr>
        </p:nvSpPr>
        <p:spPr>
          <a:solidFill>
            <a:schemeClr val="accent1"/>
          </a:solidFill>
        </p:spPr>
        <p:txBody>
          <a:bodyPr/>
          <a:lstStyle/>
          <a:p>
            <a:pPr algn="ctr"/>
            <a:r>
              <a:rPr lang="lt-LT" dirty="0"/>
              <a:t>Biudžeto sudarymo taisyklės lankstumas</a:t>
            </a:r>
          </a:p>
        </p:txBody>
      </p:sp>
      <p:sp>
        <p:nvSpPr>
          <p:cNvPr id="3" name="Turinio vietos rezervavimo ženklas 2">
            <a:extLst>
              <a:ext uri="{FF2B5EF4-FFF2-40B4-BE49-F238E27FC236}">
                <a16:creationId xmlns:a16="http://schemas.microsoft.com/office/drawing/2014/main" id="{29E62B21-8FD6-4141-AAC0-D8139AD702C9}"/>
              </a:ext>
            </a:extLst>
          </p:cNvPr>
          <p:cNvSpPr>
            <a:spLocks noGrp="1"/>
          </p:cNvSpPr>
          <p:nvPr>
            <p:ph idx="1"/>
          </p:nvPr>
        </p:nvSpPr>
        <p:spPr>
          <a:xfrm>
            <a:off x="1522412" y="1700808"/>
            <a:ext cx="9829799" cy="5256584"/>
          </a:xfrm>
        </p:spPr>
        <p:txBody>
          <a:bodyPr>
            <a:normAutofit/>
          </a:bodyPr>
          <a:lstStyle/>
          <a:p>
            <a:pPr marL="0" indent="0" algn="just">
              <a:buNone/>
            </a:pPr>
            <a:r>
              <a:rPr lang="lt-LT" dirty="0"/>
              <a:t>   Galioja</a:t>
            </a:r>
          </a:p>
          <a:p>
            <a:pPr algn="just"/>
            <a:r>
              <a:rPr lang="lt-LT" b="1" dirty="0"/>
              <a:t>savivaldybė gali turėti didesnį biudžeto deficitą </a:t>
            </a:r>
            <a:r>
              <a:rPr lang="lt-LT" dirty="0"/>
              <a:t>asignavimų suma, skirta Europos Sąjungos ir kitai tarptautinei finansinei paramai bendrai finansuoti, įskaitant tinkamų finansuoti išlaidų daliai tenkantį pridėtinės vertės mokestį, išskyrus iš valstybės biudžeto gautus asignavimus, skirtus Europos Sąjungos ir kitai tarptautinei paramai bendrai finansuoti;</a:t>
            </a:r>
          </a:p>
          <a:p>
            <a:pPr algn="just"/>
            <a:r>
              <a:rPr lang="lt-LT" dirty="0"/>
              <a:t>Skolos ir garantijų limitai skaičiuojami ne nuo GPM pajamų, bet nuo pajamų visumos: (prognozuojamų  einamųjų metų pajamos iš GPM ir paskutinių pasibaigusių metų savivaldybės biudžeto gautų pajamų, išskyrus pajamas iš GPM, valstybės biudžeto dotacijas ir ES lėšas).</a:t>
            </a:r>
          </a:p>
          <a:p>
            <a:endParaRPr lang="lt-LT" dirty="0"/>
          </a:p>
          <a:p>
            <a:endParaRPr lang="lt-LT" dirty="0"/>
          </a:p>
          <a:p>
            <a:endParaRPr lang="lt-LT" dirty="0"/>
          </a:p>
          <a:p>
            <a:endParaRPr lang="lt-LT" dirty="0"/>
          </a:p>
        </p:txBody>
      </p:sp>
    </p:spTree>
    <p:extLst>
      <p:ext uri="{BB962C8B-B14F-4D97-AF65-F5344CB8AC3E}">
        <p14:creationId xmlns:p14="http://schemas.microsoft.com/office/powerpoint/2010/main" val="6749839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B90D44C3-0C3A-7436-B7AD-8D7BD69A6964}"/>
              </a:ext>
            </a:extLst>
          </p:cNvPr>
          <p:cNvSpPr>
            <a:spLocks noGrp="1"/>
          </p:cNvSpPr>
          <p:nvPr>
            <p:ph type="title"/>
          </p:nvPr>
        </p:nvSpPr>
        <p:spPr/>
        <p:txBody>
          <a:bodyPr/>
          <a:lstStyle/>
          <a:p>
            <a:r>
              <a:rPr lang="lt-LT" dirty="0"/>
              <a:t>Esminiai biudžeto elementai</a:t>
            </a:r>
          </a:p>
        </p:txBody>
      </p:sp>
      <p:sp>
        <p:nvSpPr>
          <p:cNvPr id="3" name="Turinio vietos rezervavimo ženklas 2">
            <a:extLst>
              <a:ext uri="{FF2B5EF4-FFF2-40B4-BE49-F238E27FC236}">
                <a16:creationId xmlns:a16="http://schemas.microsoft.com/office/drawing/2014/main" id="{EFC0CC44-4FA9-244F-9931-4D06C8C9580C}"/>
              </a:ext>
            </a:extLst>
          </p:cNvPr>
          <p:cNvSpPr>
            <a:spLocks noGrp="1"/>
          </p:cNvSpPr>
          <p:nvPr>
            <p:ph idx="1"/>
          </p:nvPr>
        </p:nvSpPr>
        <p:spPr>
          <a:xfrm>
            <a:off x="1522413" y="1700808"/>
            <a:ext cx="10116615" cy="5040560"/>
          </a:xfrm>
        </p:spPr>
        <p:txBody>
          <a:bodyPr>
            <a:normAutofit/>
          </a:bodyPr>
          <a:lstStyle/>
          <a:p>
            <a:r>
              <a:rPr lang="lt-LT" b="1" dirty="0"/>
              <a:t>Darbuotojų pajamų didinimas:</a:t>
            </a:r>
          </a:p>
          <a:p>
            <a:r>
              <a:rPr lang="lt-LT" dirty="0"/>
              <a:t>Minimali mėnesinė alga (MMA) didėja 12,3 proc. iki 1038 Eur;</a:t>
            </a:r>
          </a:p>
          <a:p>
            <a:r>
              <a:rPr lang="lt-LT" dirty="0"/>
              <a:t>Minimalią mėnesinė algą uždirbantys gaus 69 Eur „į rankas“ daugiau;</a:t>
            </a:r>
          </a:p>
          <a:p>
            <a:r>
              <a:rPr lang="lt-LT" dirty="0"/>
              <a:t>Kultūros ir meno darbuotojams priskaičiuoti  atlyginimai didinami 93,88 Eur;</a:t>
            </a:r>
          </a:p>
          <a:p>
            <a:r>
              <a:rPr lang="lt-LT" dirty="0"/>
              <a:t>Pedagoginiams darbuotojams nuo 2025 m. rugsėjo 1 d. atlyginimai didėja 8 proc.; </a:t>
            </a:r>
          </a:p>
          <a:p>
            <a:r>
              <a:rPr lang="lt-LT" dirty="0"/>
              <a:t>Socialinės srities darbuotojams skaičiuojami 21 proc. didesni atlyginimai nei Įstatyme nustatytos minimalios ribos.</a:t>
            </a:r>
          </a:p>
        </p:txBody>
      </p:sp>
    </p:spTree>
    <p:extLst>
      <p:ext uri="{BB962C8B-B14F-4D97-AF65-F5344CB8AC3E}">
        <p14:creationId xmlns:p14="http://schemas.microsoft.com/office/powerpoint/2010/main" val="851543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3A201061-E91A-477B-A57D-800E0A27FEB9}"/>
              </a:ext>
            </a:extLst>
          </p:cNvPr>
          <p:cNvSpPr>
            <a:spLocks noGrp="1"/>
          </p:cNvSpPr>
          <p:nvPr>
            <p:ph type="title"/>
          </p:nvPr>
        </p:nvSpPr>
        <p:spPr>
          <a:solidFill>
            <a:schemeClr val="accent1"/>
          </a:solidFill>
        </p:spPr>
        <p:txBody>
          <a:bodyPr/>
          <a:lstStyle/>
          <a:p>
            <a:pPr algn="ctr"/>
            <a:r>
              <a:rPr lang="lt-LT" dirty="0"/>
              <a:t>2025 metais finansuojamos 4 programos</a:t>
            </a:r>
          </a:p>
        </p:txBody>
      </p:sp>
      <p:sp>
        <p:nvSpPr>
          <p:cNvPr id="3" name="Turinio vietos rezervavimo ženklas 2">
            <a:extLst>
              <a:ext uri="{FF2B5EF4-FFF2-40B4-BE49-F238E27FC236}">
                <a16:creationId xmlns:a16="http://schemas.microsoft.com/office/drawing/2014/main" id="{29E62B21-8FD6-4141-AAC0-D8139AD702C9}"/>
              </a:ext>
            </a:extLst>
          </p:cNvPr>
          <p:cNvSpPr>
            <a:spLocks noGrp="1"/>
          </p:cNvSpPr>
          <p:nvPr>
            <p:ph idx="1"/>
          </p:nvPr>
        </p:nvSpPr>
        <p:spPr>
          <a:xfrm>
            <a:off x="1522413" y="2420888"/>
            <a:ext cx="9829799" cy="4536504"/>
          </a:xfrm>
        </p:spPr>
        <p:txBody>
          <a:bodyPr>
            <a:normAutofit/>
          </a:bodyPr>
          <a:lstStyle/>
          <a:p>
            <a:r>
              <a:rPr lang="lt-LT" b="1" dirty="0"/>
              <a:t>Teritorijų vystymo ir ekonominės aplinkos gerinimo programa;</a:t>
            </a:r>
          </a:p>
          <a:p>
            <a:r>
              <a:rPr lang="lt-LT" b="1" dirty="0"/>
              <a:t>Švietimo, sporto ir kultūros puoselėjimo programa;</a:t>
            </a:r>
          </a:p>
          <a:p>
            <a:r>
              <a:rPr lang="lt-LT" b="1" dirty="0"/>
              <a:t>Sveikatos stiprinimo ir socialinės integracijos didinimo programa;</a:t>
            </a:r>
          </a:p>
          <a:p>
            <a:r>
              <a:rPr lang="lt-LT" b="1" dirty="0"/>
              <a:t>Valdymo programa.</a:t>
            </a:r>
          </a:p>
          <a:p>
            <a:endParaRPr lang="lt-LT" b="1" dirty="0"/>
          </a:p>
          <a:p>
            <a:endParaRPr lang="lt-LT" dirty="0"/>
          </a:p>
          <a:p>
            <a:endParaRPr lang="lt-LT" dirty="0"/>
          </a:p>
          <a:p>
            <a:endParaRPr lang="lt-LT" dirty="0"/>
          </a:p>
        </p:txBody>
      </p:sp>
    </p:spTree>
    <p:extLst>
      <p:ext uri="{BB962C8B-B14F-4D97-AF65-F5344CB8AC3E}">
        <p14:creationId xmlns:p14="http://schemas.microsoft.com/office/powerpoint/2010/main" val="2700483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3A201061-E91A-477B-A57D-800E0A27FEB9}"/>
              </a:ext>
            </a:extLst>
          </p:cNvPr>
          <p:cNvSpPr>
            <a:spLocks noGrp="1"/>
          </p:cNvSpPr>
          <p:nvPr>
            <p:ph type="title"/>
          </p:nvPr>
        </p:nvSpPr>
        <p:spPr>
          <a:xfrm>
            <a:off x="1522413" y="0"/>
            <a:ext cx="9829799" cy="908720"/>
          </a:xfrm>
          <a:solidFill>
            <a:schemeClr val="accent1"/>
          </a:solidFill>
        </p:spPr>
        <p:txBody>
          <a:bodyPr/>
          <a:lstStyle/>
          <a:p>
            <a:pPr algn="ctr"/>
            <a:r>
              <a:rPr lang="lt-LT" dirty="0"/>
              <a:t>2025 metais finansuojamos 4 programos</a:t>
            </a:r>
          </a:p>
        </p:txBody>
      </p:sp>
      <p:sp>
        <p:nvSpPr>
          <p:cNvPr id="3" name="Turinio vietos rezervavimo ženklas 2">
            <a:extLst>
              <a:ext uri="{FF2B5EF4-FFF2-40B4-BE49-F238E27FC236}">
                <a16:creationId xmlns:a16="http://schemas.microsoft.com/office/drawing/2014/main" id="{29E62B21-8FD6-4141-AAC0-D8139AD702C9}"/>
              </a:ext>
            </a:extLst>
          </p:cNvPr>
          <p:cNvSpPr>
            <a:spLocks noGrp="1"/>
          </p:cNvSpPr>
          <p:nvPr>
            <p:ph idx="1"/>
          </p:nvPr>
        </p:nvSpPr>
        <p:spPr>
          <a:xfrm>
            <a:off x="1341884" y="1719673"/>
            <a:ext cx="9913308" cy="5256584"/>
          </a:xfrm>
        </p:spPr>
        <p:txBody>
          <a:bodyPr>
            <a:normAutofit/>
          </a:bodyPr>
          <a:lstStyle/>
          <a:p>
            <a:endParaRPr lang="lt-LT" dirty="0"/>
          </a:p>
          <a:p>
            <a:endParaRPr lang="lt-LT" dirty="0"/>
          </a:p>
        </p:txBody>
      </p:sp>
      <p:graphicFrame>
        <p:nvGraphicFramePr>
          <p:cNvPr id="4" name="Lentelė 4">
            <a:extLst>
              <a:ext uri="{FF2B5EF4-FFF2-40B4-BE49-F238E27FC236}">
                <a16:creationId xmlns:a16="http://schemas.microsoft.com/office/drawing/2014/main" id="{61AB628E-3275-4BE0-86A6-0CFBEAA31694}"/>
              </a:ext>
            </a:extLst>
          </p:cNvPr>
          <p:cNvGraphicFramePr>
            <a:graphicFrameLocks noGrp="1"/>
          </p:cNvGraphicFramePr>
          <p:nvPr>
            <p:extLst>
              <p:ext uri="{D42A27DB-BD31-4B8C-83A1-F6EECF244321}">
                <p14:modId xmlns:p14="http://schemas.microsoft.com/office/powerpoint/2010/main" val="713035484"/>
              </p:ext>
            </p:extLst>
          </p:nvPr>
        </p:nvGraphicFramePr>
        <p:xfrm>
          <a:off x="1522413" y="1124744"/>
          <a:ext cx="9829801" cy="4282917"/>
        </p:xfrm>
        <a:graphic>
          <a:graphicData uri="http://schemas.openxmlformats.org/drawingml/2006/table">
            <a:tbl>
              <a:tblPr firstRow="1" bandRow="1">
                <a:tableStyleId>{69CF1AB2-1976-4502-BF36-3FF5EA218861}</a:tableStyleId>
              </a:tblPr>
              <a:tblGrid>
                <a:gridCol w="6697988">
                  <a:extLst>
                    <a:ext uri="{9D8B030D-6E8A-4147-A177-3AD203B41FA5}">
                      <a16:colId xmlns:a16="http://schemas.microsoft.com/office/drawing/2014/main" val="3653461503"/>
                    </a:ext>
                  </a:extLst>
                </a:gridCol>
                <a:gridCol w="1528889">
                  <a:extLst>
                    <a:ext uri="{9D8B030D-6E8A-4147-A177-3AD203B41FA5}">
                      <a16:colId xmlns:a16="http://schemas.microsoft.com/office/drawing/2014/main" val="1287481707"/>
                    </a:ext>
                  </a:extLst>
                </a:gridCol>
                <a:gridCol w="1602924">
                  <a:extLst>
                    <a:ext uri="{9D8B030D-6E8A-4147-A177-3AD203B41FA5}">
                      <a16:colId xmlns:a16="http://schemas.microsoft.com/office/drawing/2014/main" val="2262960207"/>
                    </a:ext>
                  </a:extLst>
                </a:gridCol>
              </a:tblGrid>
              <a:tr h="889949">
                <a:tc>
                  <a:txBody>
                    <a:bodyPr/>
                    <a:lstStyle/>
                    <a:p>
                      <a:pPr algn="ctr"/>
                      <a:r>
                        <a:rPr lang="lt-LT" sz="1800" dirty="0"/>
                        <a:t>Programa</a:t>
                      </a:r>
                    </a:p>
                  </a:txBody>
                  <a:tcPr/>
                </a:tc>
                <a:tc>
                  <a:txBody>
                    <a:bodyPr/>
                    <a:lstStyle/>
                    <a:p>
                      <a:pPr algn="ctr"/>
                      <a:r>
                        <a:rPr lang="lt-LT" sz="1800" dirty="0"/>
                        <a:t>Lėšos, tūkst. Eur</a:t>
                      </a:r>
                    </a:p>
                  </a:txBody>
                  <a:tcPr/>
                </a:tc>
                <a:tc>
                  <a:txBody>
                    <a:bodyPr/>
                    <a:lstStyle/>
                    <a:p>
                      <a:pPr algn="ctr"/>
                      <a:r>
                        <a:rPr lang="lt-LT" sz="1800" dirty="0"/>
                        <a:t>Struktūra, proc.</a:t>
                      </a:r>
                    </a:p>
                  </a:txBody>
                  <a:tcPr/>
                </a:tc>
                <a:extLst>
                  <a:ext uri="{0D108BD9-81ED-4DB2-BD59-A6C34878D82A}">
                    <a16:rowId xmlns:a16="http://schemas.microsoft.com/office/drawing/2014/main" val="3888810242"/>
                  </a:ext>
                </a:extLst>
              </a:tr>
              <a:tr h="406195">
                <a:tc>
                  <a:txBody>
                    <a:bodyPr/>
                    <a:lstStyle/>
                    <a:p>
                      <a:r>
                        <a:rPr lang="lt-LT" sz="1800" dirty="0"/>
                        <a:t>Teritorijų vystymo ir ekonominės aplinkos gerinimo programa</a:t>
                      </a:r>
                    </a:p>
                  </a:txBody>
                  <a:tcPr/>
                </a:tc>
                <a:tc>
                  <a:txBody>
                    <a:bodyPr/>
                    <a:lstStyle/>
                    <a:p>
                      <a:pPr algn="r"/>
                      <a:r>
                        <a:rPr lang="lt-LT" sz="1800" dirty="0"/>
                        <a:t>12587,96</a:t>
                      </a:r>
                    </a:p>
                  </a:txBody>
                  <a:tcPr/>
                </a:tc>
                <a:tc>
                  <a:txBody>
                    <a:bodyPr/>
                    <a:lstStyle/>
                    <a:p>
                      <a:pPr algn="r"/>
                      <a:r>
                        <a:rPr lang="lt-LT" sz="1800" dirty="0"/>
                        <a:t>19,6</a:t>
                      </a:r>
                    </a:p>
                  </a:txBody>
                  <a:tcPr/>
                </a:tc>
                <a:extLst>
                  <a:ext uri="{0D108BD9-81ED-4DB2-BD59-A6C34878D82A}">
                    <a16:rowId xmlns:a16="http://schemas.microsoft.com/office/drawing/2014/main" val="185968020"/>
                  </a:ext>
                </a:extLst>
              </a:tr>
              <a:tr h="289772">
                <a:tc>
                  <a:txBody>
                    <a:bodyPr/>
                    <a:lstStyle/>
                    <a:p>
                      <a:r>
                        <a:rPr lang="lt-LT" sz="1400" dirty="0"/>
                        <a:t>  </a:t>
                      </a:r>
                      <a:r>
                        <a:rPr lang="lt-LT" sz="1400" i="1" dirty="0"/>
                        <a:t> iš jų: valstybės biudžeto lėšos </a:t>
                      </a:r>
                      <a:endParaRPr lang="lt-LT" sz="1400" dirty="0"/>
                    </a:p>
                  </a:txBody>
                  <a:tcPr/>
                </a:tc>
                <a:tc>
                  <a:txBody>
                    <a:bodyPr/>
                    <a:lstStyle/>
                    <a:p>
                      <a:pPr algn="r"/>
                      <a:r>
                        <a:rPr lang="lt-LT" sz="1400" i="1" dirty="0"/>
                        <a:t>321,7</a:t>
                      </a:r>
                    </a:p>
                  </a:txBody>
                  <a:tcPr/>
                </a:tc>
                <a:tc>
                  <a:txBody>
                    <a:bodyPr/>
                    <a:lstStyle/>
                    <a:p>
                      <a:pPr algn="r"/>
                      <a:r>
                        <a:rPr lang="lt-LT" sz="1400" i="1" dirty="0"/>
                        <a:t>2,6</a:t>
                      </a:r>
                    </a:p>
                  </a:txBody>
                  <a:tcPr/>
                </a:tc>
                <a:extLst>
                  <a:ext uri="{0D108BD9-81ED-4DB2-BD59-A6C34878D82A}">
                    <a16:rowId xmlns:a16="http://schemas.microsoft.com/office/drawing/2014/main" val="3095450857"/>
                  </a:ext>
                </a:extLst>
              </a:tr>
              <a:tr h="463262">
                <a:tc>
                  <a:txBody>
                    <a:bodyPr/>
                    <a:lstStyle/>
                    <a:p>
                      <a:r>
                        <a:rPr lang="lt-LT" sz="1800" dirty="0"/>
                        <a:t>Švietimo, sporto ir kultūros puoselėjimo programa</a:t>
                      </a:r>
                    </a:p>
                  </a:txBody>
                  <a:tcPr/>
                </a:tc>
                <a:tc>
                  <a:txBody>
                    <a:bodyPr/>
                    <a:lstStyle/>
                    <a:p>
                      <a:pPr algn="r"/>
                      <a:r>
                        <a:rPr lang="lt-LT" sz="1800" dirty="0"/>
                        <a:t>29944,18</a:t>
                      </a:r>
                    </a:p>
                  </a:txBody>
                  <a:tcPr/>
                </a:tc>
                <a:tc>
                  <a:txBody>
                    <a:bodyPr/>
                    <a:lstStyle/>
                    <a:p>
                      <a:pPr algn="r"/>
                      <a:r>
                        <a:rPr lang="lt-LT" sz="1800" dirty="0"/>
                        <a:t>46,6</a:t>
                      </a:r>
                    </a:p>
                  </a:txBody>
                  <a:tcPr/>
                </a:tc>
                <a:extLst>
                  <a:ext uri="{0D108BD9-81ED-4DB2-BD59-A6C34878D82A}">
                    <a16:rowId xmlns:a16="http://schemas.microsoft.com/office/drawing/2014/main" val="4241910691"/>
                  </a:ext>
                </a:extLst>
              </a:tr>
              <a:tr h="347726">
                <a:tc>
                  <a:txBody>
                    <a:bodyPr/>
                    <a:lstStyle/>
                    <a:p>
                      <a:r>
                        <a:rPr lang="lt-LT" sz="1800" dirty="0"/>
                        <a:t> </a:t>
                      </a:r>
                      <a:r>
                        <a:rPr lang="lt-LT" sz="1400" i="1" dirty="0"/>
                        <a:t>iš jų: valstybės biudžeto lėšos</a:t>
                      </a:r>
                      <a:r>
                        <a:rPr lang="lt-LT" sz="1400" dirty="0"/>
                        <a:t>  </a:t>
                      </a:r>
                      <a:r>
                        <a:rPr lang="lt-LT" sz="1400" i="1" dirty="0"/>
                        <a:t>ir kt. šaltiniai</a:t>
                      </a:r>
                    </a:p>
                  </a:txBody>
                  <a:tcPr/>
                </a:tc>
                <a:tc>
                  <a:txBody>
                    <a:bodyPr/>
                    <a:lstStyle/>
                    <a:p>
                      <a:pPr algn="r"/>
                      <a:r>
                        <a:rPr lang="lt-LT" sz="1400" i="1" dirty="0"/>
                        <a:t>14461,885</a:t>
                      </a:r>
                    </a:p>
                  </a:txBody>
                  <a:tcPr/>
                </a:tc>
                <a:tc>
                  <a:txBody>
                    <a:bodyPr/>
                    <a:lstStyle/>
                    <a:p>
                      <a:pPr algn="r"/>
                      <a:r>
                        <a:rPr lang="lt-LT" sz="1400" i="1" dirty="0"/>
                        <a:t>48,3</a:t>
                      </a:r>
                    </a:p>
                  </a:txBody>
                  <a:tcPr/>
                </a:tc>
                <a:extLst>
                  <a:ext uri="{0D108BD9-81ED-4DB2-BD59-A6C34878D82A}">
                    <a16:rowId xmlns:a16="http://schemas.microsoft.com/office/drawing/2014/main" val="1300259763"/>
                  </a:ext>
                </a:extLst>
              </a:tr>
              <a:tr h="347726">
                <a:tc>
                  <a:txBody>
                    <a:bodyPr/>
                    <a:lstStyle/>
                    <a:p>
                      <a:r>
                        <a:rPr lang="lt-LT" sz="1800" dirty="0"/>
                        <a:t>Sveikatos stiprinimo ir socialinės integracijos didinimo programa</a:t>
                      </a:r>
                    </a:p>
                  </a:txBody>
                  <a:tcPr/>
                </a:tc>
                <a:tc>
                  <a:txBody>
                    <a:bodyPr/>
                    <a:lstStyle/>
                    <a:p>
                      <a:pPr algn="r"/>
                      <a:r>
                        <a:rPr lang="lt-LT" sz="1800" dirty="0"/>
                        <a:t>12911,96</a:t>
                      </a:r>
                    </a:p>
                  </a:txBody>
                  <a:tcPr/>
                </a:tc>
                <a:tc>
                  <a:txBody>
                    <a:bodyPr/>
                    <a:lstStyle/>
                    <a:p>
                      <a:pPr algn="r"/>
                      <a:r>
                        <a:rPr lang="lt-LT" sz="1800" dirty="0"/>
                        <a:t>20,1</a:t>
                      </a:r>
                    </a:p>
                  </a:txBody>
                  <a:tcPr/>
                </a:tc>
                <a:extLst>
                  <a:ext uri="{0D108BD9-81ED-4DB2-BD59-A6C34878D82A}">
                    <a16:rowId xmlns:a16="http://schemas.microsoft.com/office/drawing/2014/main" val="4029963225"/>
                  </a:ext>
                </a:extLst>
              </a:tr>
              <a:tr h="347726">
                <a:tc>
                  <a:txBody>
                    <a:bodyPr/>
                    <a:lstStyle/>
                    <a:p>
                      <a:r>
                        <a:rPr lang="lt-LT" sz="1800" dirty="0"/>
                        <a:t> </a:t>
                      </a:r>
                      <a:r>
                        <a:rPr lang="lt-LT" sz="1400" i="1" dirty="0"/>
                        <a:t>iš jų: valstybės biudžeto lėšos</a:t>
                      </a:r>
                      <a:r>
                        <a:rPr lang="lt-LT" sz="1400" dirty="0"/>
                        <a:t> </a:t>
                      </a:r>
                    </a:p>
                  </a:txBody>
                  <a:tcPr/>
                </a:tc>
                <a:tc>
                  <a:txBody>
                    <a:bodyPr/>
                    <a:lstStyle/>
                    <a:p>
                      <a:pPr algn="r"/>
                      <a:r>
                        <a:rPr lang="lt-LT" sz="1400" i="1" dirty="0"/>
                        <a:t>4864,250</a:t>
                      </a:r>
                    </a:p>
                  </a:txBody>
                  <a:tcPr/>
                </a:tc>
                <a:tc>
                  <a:txBody>
                    <a:bodyPr/>
                    <a:lstStyle/>
                    <a:p>
                      <a:pPr algn="r"/>
                      <a:r>
                        <a:rPr lang="lt-LT" sz="1400" i="1" dirty="0"/>
                        <a:t>37,7</a:t>
                      </a:r>
                    </a:p>
                  </a:txBody>
                  <a:tcPr/>
                </a:tc>
                <a:extLst>
                  <a:ext uri="{0D108BD9-81ED-4DB2-BD59-A6C34878D82A}">
                    <a16:rowId xmlns:a16="http://schemas.microsoft.com/office/drawing/2014/main" val="3961103952"/>
                  </a:ext>
                </a:extLst>
              </a:tr>
              <a:tr h="365555">
                <a:tc>
                  <a:txBody>
                    <a:bodyPr/>
                    <a:lstStyle/>
                    <a:p>
                      <a:r>
                        <a:rPr lang="lt-LT" sz="1800" dirty="0"/>
                        <a:t>Valdymo</a:t>
                      </a:r>
                    </a:p>
                  </a:txBody>
                  <a:tcPr/>
                </a:tc>
                <a:tc>
                  <a:txBody>
                    <a:bodyPr/>
                    <a:lstStyle/>
                    <a:p>
                      <a:pPr algn="r"/>
                      <a:r>
                        <a:rPr lang="lt-LT" sz="1800" dirty="0"/>
                        <a:t>8833,89</a:t>
                      </a:r>
                    </a:p>
                  </a:txBody>
                  <a:tcPr/>
                </a:tc>
                <a:tc>
                  <a:txBody>
                    <a:bodyPr/>
                    <a:lstStyle/>
                    <a:p>
                      <a:pPr algn="r"/>
                      <a:r>
                        <a:rPr lang="lt-LT" sz="1800" dirty="0"/>
                        <a:t>13,7</a:t>
                      </a:r>
                    </a:p>
                  </a:txBody>
                  <a:tcPr/>
                </a:tc>
                <a:extLst>
                  <a:ext uri="{0D108BD9-81ED-4DB2-BD59-A6C34878D82A}">
                    <a16:rowId xmlns:a16="http://schemas.microsoft.com/office/drawing/2014/main" val="1406316270"/>
                  </a:ext>
                </a:extLst>
              </a:tr>
              <a:tr h="347726">
                <a:tc>
                  <a:txBody>
                    <a:bodyPr/>
                    <a:lstStyle/>
                    <a:p>
                      <a:r>
                        <a:rPr lang="lt-LT" sz="1800" dirty="0"/>
                        <a:t> </a:t>
                      </a:r>
                      <a:r>
                        <a:rPr lang="lt-LT" sz="1400" i="1" dirty="0"/>
                        <a:t>iš jų: valstybės biudžeto lėšos</a:t>
                      </a:r>
                      <a:r>
                        <a:rPr lang="lt-LT" sz="1400" dirty="0"/>
                        <a:t> </a:t>
                      </a:r>
                    </a:p>
                  </a:txBody>
                  <a:tcPr/>
                </a:tc>
                <a:tc>
                  <a:txBody>
                    <a:bodyPr/>
                    <a:lstStyle/>
                    <a:p>
                      <a:pPr algn="r"/>
                      <a:r>
                        <a:rPr lang="lt-LT" sz="1400" i="1" dirty="0"/>
                        <a:t>2150,037</a:t>
                      </a:r>
                    </a:p>
                  </a:txBody>
                  <a:tcPr/>
                </a:tc>
                <a:tc>
                  <a:txBody>
                    <a:bodyPr/>
                    <a:lstStyle/>
                    <a:p>
                      <a:pPr algn="r"/>
                      <a:r>
                        <a:rPr lang="lt-LT" sz="1400" i="1" dirty="0"/>
                        <a:t>24,3</a:t>
                      </a:r>
                    </a:p>
                  </a:txBody>
                  <a:tcPr/>
                </a:tc>
                <a:extLst>
                  <a:ext uri="{0D108BD9-81ED-4DB2-BD59-A6C34878D82A}">
                    <a16:rowId xmlns:a16="http://schemas.microsoft.com/office/drawing/2014/main" val="139489378"/>
                  </a:ext>
                </a:extLst>
              </a:tr>
              <a:tr h="389911">
                <a:tc>
                  <a:txBody>
                    <a:bodyPr/>
                    <a:lstStyle/>
                    <a:p>
                      <a:pPr algn="r"/>
                      <a:r>
                        <a:rPr lang="lt-LT" sz="1800" b="1" dirty="0"/>
                        <a:t>Iš viso</a:t>
                      </a:r>
                    </a:p>
                  </a:txBody>
                  <a:tcPr/>
                </a:tc>
                <a:tc>
                  <a:txBody>
                    <a:bodyPr/>
                    <a:lstStyle/>
                    <a:p>
                      <a:pPr algn="r"/>
                      <a:r>
                        <a:rPr lang="lt-LT" sz="1800" b="1" dirty="0"/>
                        <a:t>64277,98</a:t>
                      </a:r>
                    </a:p>
                  </a:txBody>
                  <a:tcPr/>
                </a:tc>
                <a:tc>
                  <a:txBody>
                    <a:bodyPr/>
                    <a:lstStyle/>
                    <a:p>
                      <a:pPr algn="r"/>
                      <a:r>
                        <a:rPr lang="lt-LT" sz="1800" b="1" dirty="0"/>
                        <a:t>100,0</a:t>
                      </a:r>
                    </a:p>
                  </a:txBody>
                  <a:tcPr/>
                </a:tc>
                <a:extLst>
                  <a:ext uri="{0D108BD9-81ED-4DB2-BD59-A6C34878D82A}">
                    <a16:rowId xmlns:a16="http://schemas.microsoft.com/office/drawing/2014/main" val="1392155889"/>
                  </a:ext>
                </a:extLst>
              </a:tr>
            </a:tbl>
          </a:graphicData>
        </a:graphic>
      </p:graphicFrame>
    </p:spTree>
    <p:extLst>
      <p:ext uri="{BB962C8B-B14F-4D97-AF65-F5344CB8AC3E}">
        <p14:creationId xmlns:p14="http://schemas.microsoft.com/office/powerpoint/2010/main" val="3557361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3A201061-E91A-477B-A57D-800E0A27FEB9}"/>
              </a:ext>
            </a:extLst>
          </p:cNvPr>
          <p:cNvSpPr>
            <a:spLocks noGrp="1"/>
          </p:cNvSpPr>
          <p:nvPr>
            <p:ph type="title"/>
          </p:nvPr>
        </p:nvSpPr>
        <p:spPr>
          <a:xfrm>
            <a:off x="1522413" y="0"/>
            <a:ext cx="9829799" cy="908720"/>
          </a:xfrm>
          <a:solidFill>
            <a:schemeClr val="accent1"/>
          </a:solidFill>
        </p:spPr>
        <p:txBody>
          <a:bodyPr/>
          <a:lstStyle/>
          <a:p>
            <a:pPr algn="ctr"/>
            <a:r>
              <a:rPr lang="lt-LT" dirty="0"/>
              <a:t>Bendra Informacija</a:t>
            </a:r>
          </a:p>
        </p:txBody>
      </p:sp>
      <p:sp>
        <p:nvSpPr>
          <p:cNvPr id="3" name="Turinio vietos rezervavimo ženklas 2">
            <a:extLst>
              <a:ext uri="{FF2B5EF4-FFF2-40B4-BE49-F238E27FC236}">
                <a16:creationId xmlns:a16="http://schemas.microsoft.com/office/drawing/2014/main" id="{29E62B21-8FD6-4141-AAC0-D8139AD702C9}"/>
              </a:ext>
            </a:extLst>
          </p:cNvPr>
          <p:cNvSpPr>
            <a:spLocks noGrp="1"/>
          </p:cNvSpPr>
          <p:nvPr>
            <p:ph idx="1"/>
          </p:nvPr>
        </p:nvSpPr>
        <p:spPr>
          <a:xfrm>
            <a:off x="1437688" y="1700808"/>
            <a:ext cx="9985316" cy="4752528"/>
          </a:xfrm>
        </p:spPr>
        <p:txBody>
          <a:bodyPr>
            <a:normAutofit lnSpcReduction="10000"/>
          </a:bodyPr>
          <a:lstStyle/>
          <a:p>
            <a:pPr marL="0" indent="0">
              <a:buNone/>
            </a:pPr>
            <a:r>
              <a:rPr lang="lt-LT" dirty="0"/>
              <a:t>   Atkreiptinas dėmesys</a:t>
            </a:r>
          </a:p>
          <a:p>
            <a:pPr algn="just"/>
            <a:r>
              <a:rPr lang="lt-LT" dirty="0"/>
              <a:t>Be asignavimų, perskirstomų per savivaldybės iždą, dar </a:t>
            </a:r>
            <a:r>
              <a:rPr lang="lt-LT" b="1" dirty="0"/>
              <a:t>21,9 mln. Eur </a:t>
            </a:r>
            <a:r>
              <a:rPr lang="lt-LT" dirty="0"/>
              <a:t>paskirstoma kitais būdais: </a:t>
            </a:r>
          </a:p>
          <a:p>
            <a:pPr algn="just"/>
            <a:r>
              <a:rPr lang="lt-LT" b="1" dirty="0"/>
              <a:t>Sveikatos stiprinimo ir socialinės integracijos didinimo programai skiriama 14,3</a:t>
            </a:r>
            <a:r>
              <a:rPr lang="lt-LT" dirty="0"/>
              <a:t> mln. Eur tiesioginių išmokų ir kompensacijų: </a:t>
            </a:r>
          </a:p>
          <a:p>
            <a:pPr algn="just"/>
            <a:r>
              <a:rPr lang="lt-LT" dirty="0"/>
              <a:t>vaiko išmokų – 8,451 mln. Eur </a:t>
            </a:r>
            <a:r>
              <a:rPr lang="lt-LT" sz="1800" dirty="0"/>
              <a:t>(122,5 Eur vaikui iki 18 metų ir papildoma išmoka 72,1 Eur, jei pajamos mažesnės nei 2VRP (221 Eur asmeniui)</a:t>
            </a:r>
            <a:r>
              <a:rPr lang="lt-LT" dirty="0"/>
              <a:t>;</a:t>
            </a:r>
          </a:p>
          <a:p>
            <a:pPr algn="just"/>
            <a:r>
              <a:rPr lang="lt-LT" dirty="0"/>
              <a:t>individualios pagalbos teikimo išlaidų kompensacijos – 5,084 mln. Eur </a:t>
            </a:r>
            <a:r>
              <a:rPr lang="lt-LT" sz="1800" dirty="0"/>
              <a:t>(nustačius individualios pagalbos teikimo poreikius);</a:t>
            </a:r>
          </a:p>
          <a:p>
            <a:pPr algn="just"/>
            <a:r>
              <a:rPr lang="lt-LT" dirty="0"/>
              <a:t>Teritorijų vystymo ir ekonominės aplinkos gerinimo programai – 6,967 mln. Eur </a:t>
            </a:r>
            <a:r>
              <a:rPr lang="lt-LT" sz="1800" dirty="0"/>
              <a:t>(Europos Sąjungos ir valstybės biudžeto lėšos,  kurios bus įskaitomos jas gavus).</a:t>
            </a:r>
          </a:p>
        </p:txBody>
      </p:sp>
    </p:spTree>
    <p:extLst>
      <p:ext uri="{BB962C8B-B14F-4D97-AF65-F5344CB8AC3E}">
        <p14:creationId xmlns:p14="http://schemas.microsoft.com/office/powerpoint/2010/main" val="15902451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F0D1B6BC-4BDE-4317-87FF-50545FC85E6C}"/>
              </a:ext>
            </a:extLst>
          </p:cNvPr>
          <p:cNvSpPr>
            <a:spLocks noGrp="1"/>
          </p:cNvSpPr>
          <p:nvPr>
            <p:ph type="title"/>
          </p:nvPr>
        </p:nvSpPr>
        <p:spPr/>
        <p:txBody>
          <a:bodyPr/>
          <a:lstStyle/>
          <a:p>
            <a:pPr algn="ctr"/>
            <a:r>
              <a:rPr lang="lt-LT" dirty="0"/>
              <a:t>2025 metų rajono savivaldybės biudžeto asignavimai pagal programas, proc.</a:t>
            </a:r>
          </a:p>
        </p:txBody>
      </p:sp>
      <p:graphicFrame>
        <p:nvGraphicFramePr>
          <p:cNvPr id="6" name="Turinio vietos rezervavimo ženklas 5">
            <a:extLst>
              <a:ext uri="{FF2B5EF4-FFF2-40B4-BE49-F238E27FC236}">
                <a16:creationId xmlns:a16="http://schemas.microsoft.com/office/drawing/2014/main" id="{BDC6C534-21D2-4182-91F3-398088B91338}"/>
              </a:ext>
            </a:extLst>
          </p:cNvPr>
          <p:cNvGraphicFramePr>
            <a:graphicFrameLocks noGrp="1"/>
          </p:cNvGraphicFramePr>
          <p:nvPr>
            <p:ph idx="1"/>
            <p:extLst>
              <p:ext uri="{D42A27DB-BD31-4B8C-83A1-F6EECF244321}">
                <p14:modId xmlns:p14="http://schemas.microsoft.com/office/powerpoint/2010/main" val="3073231470"/>
              </p:ext>
            </p:extLst>
          </p:nvPr>
        </p:nvGraphicFramePr>
        <p:xfrm>
          <a:off x="1701923" y="1988840"/>
          <a:ext cx="9361041" cy="448816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13499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3A201061-E91A-477B-A57D-800E0A27FEB9}"/>
              </a:ext>
            </a:extLst>
          </p:cNvPr>
          <p:cNvSpPr>
            <a:spLocks noGrp="1"/>
          </p:cNvSpPr>
          <p:nvPr>
            <p:ph type="title"/>
          </p:nvPr>
        </p:nvSpPr>
        <p:spPr>
          <a:solidFill>
            <a:schemeClr val="accent1"/>
          </a:solidFill>
        </p:spPr>
        <p:txBody>
          <a:bodyPr/>
          <a:lstStyle/>
          <a:p>
            <a:pPr algn="ctr"/>
            <a:r>
              <a:rPr lang="lt-LT" dirty="0"/>
              <a:t>Švietimo, sporto ir kultūros puoselėjimo programa</a:t>
            </a:r>
          </a:p>
        </p:txBody>
      </p:sp>
      <p:sp>
        <p:nvSpPr>
          <p:cNvPr id="3" name="Turinio vietos rezervavimo ženklas 2">
            <a:extLst>
              <a:ext uri="{FF2B5EF4-FFF2-40B4-BE49-F238E27FC236}">
                <a16:creationId xmlns:a16="http://schemas.microsoft.com/office/drawing/2014/main" id="{29E62B21-8FD6-4141-AAC0-D8139AD702C9}"/>
              </a:ext>
            </a:extLst>
          </p:cNvPr>
          <p:cNvSpPr>
            <a:spLocks noGrp="1"/>
          </p:cNvSpPr>
          <p:nvPr>
            <p:ph idx="1"/>
          </p:nvPr>
        </p:nvSpPr>
        <p:spPr>
          <a:xfrm>
            <a:off x="1522413" y="1988840"/>
            <a:ext cx="9829799" cy="4968552"/>
          </a:xfrm>
        </p:spPr>
        <p:txBody>
          <a:bodyPr>
            <a:normAutofit/>
          </a:bodyPr>
          <a:lstStyle/>
          <a:p>
            <a:endParaRPr lang="lt-LT" dirty="0"/>
          </a:p>
          <a:p>
            <a:r>
              <a:rPr lang="lt-LT" dirty="0"/>
              <a:t>Skiriamos programai lėšos 29944,181 tūkst. Eur;</a:t>
            </a:r>
          </a:p>
          <a:p>
            <a:r>
              <a:rPr lang="lt-LT" dirty="0"/>
              <a:t>Asignavimų struktūroje sudaro </a:t>
            </a:r>
            <a:r>
              <a:rPr lang="lt-LT" b="1" dirty="0"/>
              <a:t>46,6 proc</a:t>
            </a:r>
            <a:r>
              <a:rPr lang="lt-LT" dirty="0"/>
              <a:t>.;</a:t>
            </a:r>
          </a:p>
          <a:p>
            <a:r>
              <a:rPr lang="lt-LT" dirty="0"/>
              <a:t>Didėja 3162,721 tūkst. Eur.</a:t>
            </a:r>
          </a:p>
          <a:p>
            <a:endParaRPr lang="lt-LT" dirty="0"/>
          </a:p>
          <a:p>
            <a:endParaRPr lang="lt-LT" dirty="0"/>
          </a:p>
        </p:txBody>
      </p:sp>
    </p:spTree>
    <p:extLst>
      <p:ext uri="{BB962C8B-B14F-4D97-AF65-F5344CB8AC3E}">
        <p14:creationId xmlns:p14="http://schemas.microsoft.com/office/powerpoint/2010/main" val="25756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3A201061-E91A-477B-A57D-800E0A27FEB9}"/>
              </a:ext>
            </a:extLst>
          </p:cNvPr>
          <p:cNvSpPr>
            <a:spLocks noGrp="1"/>
          </p:cNvSpPr>
          <p:nvPr>
            <p:ph type="title"/>
          </p:nvPr>
        </p:nvSpPr>
        <p:spPr>
          <a:solidFill>
            <a:schemeClr val="accent1"/>
          </a:solidFill>
        </p:spPr>
        <p:txBody>
          <a:bodyPr>
            <a:normAutofit/>
          </a:bodyPr>
          <a:lstStyle/>
          <a:p>
            <a:pPr algn="ctr"/>
            <a:r>
              <a:rPr kumimoji="0" lang="lt-LT" b="0" i="0" u="none" strike="noStrike" kern="1200" cap="none" spc="0" normalizeH="0" baseline="0" noProof="0" dirty="0">
                <a:ln>
                  <a:noFill/>
                </a:ln>
                <a:solidFill>
                  <a:srgbClr val="F7C547">
                    <a:lumMod val="50000"/>
                  </a:srgbClr>
                </a:solidFill>
                <a:effectLst/>
                <a:uLnTx/>
                <a:uFillTx/>
                <a:latin typeface="Cambria"/>
                <a:ea typeface="+mj-ea"/>
                <a:cs typeface="+mj-cs"/>
              </a:rPr>
              <a:t>Švietimo, sporto ir kultūros puoselėjimo programa</a:t>
            </a:r>
            <a:endParaRPr lang="lt-LT" dirty="0"/>
          </a:p>
        </p:txBody>
      </p:sp>
      <p:sp>
        <p:nvSpPr>
          <p:cNvPr id="3" name="Turinio vietos rezervavimo ženklas 2">
            <a:extLst>
              <a:ext uri="{FF2B5EF4-FFF2-40B4-BE49-F238E27FC236}">
                <a16:creationId xmlns:a16="http://schemas.microsoft.com/office/drawing/2014/main" id="{29E62B21-8FD6-4141-AAC0-D8139AD702C9}"/>
              </a:ext>
            </a:extLst>
          </p:cNvPr>
          <p:cNvSpPr>
            <a:spLocks noGrp="1"/>
          </p:cNvSpPr>
          <p:nvPr>
            <p:ph idx="1"/>
          </p:nvPr>
        </p:nvSpPr>
        <p:spPr>
          <a:xfrm>
            <a:off x="1522413" y="1700808"/>
            <a:ext cx="9829799" cy="5256584"/>
          </a:xfrm>
        </p:spPr>
        <p:txBody>
          <a:bodyPr>
            <a:normAutofit/>
          </a:bodyPr>
          <a:lstStyle/>
          <a:p>
            <a:endParaRPr lang="lt-LT" dirty="0"/>
          </a:p>
          <a:p>
            <a:r>
              <a:rPr lang="lt-LT" dirty="0"/>
              <a:t>Ikimokyklinukų – 779 (sumažėjo 87), mokinių – 2628 (sumažėjo 13);</a:t>
            </a:r>
          </a:p>
          <a:p>
            <a:r>
              <a:rPr lang="lt-LT" b="1" dirty="0"/>
              <a:t>917,15 etatai</a:t>
            </a:r>
            <a:r>
              <a:rPr lang="lt-LT" dirty="0"/>
              <a:t>: iš jų: 460,47 iš ugdymo reikmėms skirtų ir valstybės lėšų, 452,58 iš rajono savivaldybės biudžeto lėšų, 4,1 – iš biudžetinių įstaigų pajamų ir projektinių lėšų;</a:t>
            </a:r>
          </a:p>
          <a:p>
            <a:r>
              <a:rPr lang="lt-LT" dirty="0"/>
              <a:t>Vienai sąlyginei mokytojo pareigybei tenkančių mokinių skaičius – 9,68 (siektina reikšmė – 11,0);</a:t>
            </a:r>
          </a:p>
          <a:p>
            <a:pPr algn="just"/>
            <a:r>
              <a:rPr lang="lt-LT" dirty="0"/>
              <a:t>Kultūros įstaigose – 125,5 etatai, iš jų: 105 etatai, priskiriami kultūros ir meno darbuotojų kategorijai.</a:t>
            </a:r>
          </a:p>
        </p:txBody>
      </p:sp>
    </p:spTree>
    <p:extLst>
      <p:ext uri="{BB962C8B-B14F-4D97-AF65-F5344CB8AC3E}">
        <p14:creationId xmlns:p14="http://schemas.microsoft.com/office/powerpoint/2010/main" val="1189394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A0FBA27A-1A8F-2D9C-0261-6ABBF63C8BA9}"/>
              </a:ext>
            </a:extLst>
          </p:cNvPr>
          <p:cNvSpPr>
            <a:spLocks noGrp="1"/>
          </p:cNvSpPr>
          <p:nvPr>
            <p:ph type="title"/>
          </p:nvPr>
        </p:nvSpPr>
        <p:spPr/>
        <p:txBody>
          <a:bodyPr/>
          <a:lstStyle/>
          <a:p>
            <a:pPr algn="ctr"/>
            <a:r>
              <a:rPr kumimoji="0" lang="lt-LT" sz="3600" i="0" u="none" strike="noStrike" kern="1200" cap="none" spc="0" normalizeH="0" baseline="0" noProof="0" dirty="0">
                <a:ln>
                  <a:noFill/>
                </a:ln>
                <a:solidFill>
                  <a:srgbClr val="F7C547">
                    <a:lumMod val="50000"/>
                  </a:srgbClr>
                </a:solidFill>
                <a:effectLst/>
                <a:uLnTx/>
                <a:uFillTx/>
                <a:latin typeface="Cambria"/>
                <a:ea typeface="+mj-ea"/>
                <a:cs typeface="+mj-cs"/>
              </a:rPr>
              <a:t>Švietimo, sporto ir kultūros puoselėjimo programa</a:t>
            </a:r>
            <a:endParaRPr lang="lt-LT" dirty="0"/>
          </a:p>
        </p:txBody>
      </p:sp>
      <p:graphicFrame>
        <p:nvGraphicFramePr>
          <p:cNvPr id="6" name="Turinio vietos rezervavimo ženklas 5">
            <a:extLst>
              <a:ext uri="{FF2B5EF4-FFF2-40B4-BE49-F238E27FC236}">
                <a16:creationId xmlns:a16="http://schemas.microsoft.com/office/drawing/2014/main" id="{A6490167-6742-07E4-A0AF-6075ED94B7AE}"/>
              </a:ext>
            </a:extLst>
          </p:cNvPr>
          <p:cNvGraphicFramePr>
            <a:graphicFrameLocks noGrp="1"/>
          </p:cNvGraphicFramePr>
          <p:nvPr>
            <p:ph idx="1"/>
            <p:extLst>
              <p:ext uri="{D42A27DB-BD31-4B8C-83A1-F6EECF244321}">
                <p14:modId xmlns:p14="http://schemas.microsoft.com/office/powerpoint/2010/main" val="195329632"/>
              </p:ext>
            </p:extLst>
          </p:nvPr>
        </p:nvGraphicFramePr>
        <p:xfrm>
          <a:off x="1542149" y="1916832"/>
          <a:ext cx="9829800" cy="418782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78194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A01BEAE9-B06A-466D-8018-9E2F4EF8DD4D}"/>
              </a:ext>
            </a:extLst>
          </p:cNvPr>
          <p:cNvSpPr>
            <a:spLocks noGrp="1"/>
          </p:cNvSpPr>
          <p:nvPr>
            <p:ph type="title"/>
          </p:nvPr>
        </p:nvSpPr>
        <p:spPr>
          <a:solidFill>
            <a:schemeClr val="accent1"/>
          </a:solidFill>
        </p:spPr>
        <p:txBody>
          <a:bodyPr/>
          <a:lstStyle/>
          <a:p>
            <a:pPr algn="ctr"/>
            <a:r>
              <a:rPr kumimoji="0" lang="lt-LT" sz="3600" b="0" i="0" u="none" strike="noStrike" kern="1200" cap="none" spc="0" normalizeH="0" baseline="0" noProof="0" dirty="0">
                <a:ln>
                  <a:noFill/>
                </a:ln>
                <a:solidFill>
                  <a:srgbClr val="F7C547">
                    <a:lumMod val="50000"/>
                  </a:srgbClr>
                </a:solidFill>
                <a:effectLst/>
                <a:uLnTx/>
                <a:uFillTx/>
                <a:latin typeface="Cambria"/>
                <a:ea typeface="+mj-ea"/>
                <a:cs typeface="+mj-cs"/>
              </a:rPr>
              <a:t>Švietimo, sporto ir kultūros puoselėjimo programa</a:t>
            </a:r>
            <a:endParaRPr lang="lt-LT" dirty="0"/>
          </a:p>
        </p:txBody>
      </p:sp>
      <p:sp>
        <p:nvSpPr>
          <p:cNvPr id="3" name="Turinio vietos rezervavimo ženklas 2">
            <a:extLst>
              <a:ext uri="{FF2B5EF4-FFF2-40B4-BE49-F238E27FC236}">
                <a16:creationId xmlns:a16="http://schemas.microsoft.com/office/drawing/2014/main" id="{BD5A6CFF-A2C7-48FA-B22C-0FC01EE15F76}"/>
              </a:ext>
            </a:extLst>
          </p:cNvPr>
          <p:cNvSpPr>
            <a:spLocks noGrp="1"/>
          </p:cNvSpPr>
          <p:nvPr>
            <p:ph idx="1"/>
          </p:nvPr>
        </p:nvSpPr>
        <p:spPr/>
        <p:txBody>
          <a:bodyPr/>
          <a:lstStyle/>
          <a:p>
            <a:r>
              <a:rPr lang="lt-LT" dirty="0"/>
              <a:t>Atkreipiame dėmesį</a:t>
            </a:r>
          </a:p>
          <a:p>
            <a:r>
              <a:rPr lang="lt-LT" dirty="0"/>
              <a:t>Mokinių pavėžėjimui skiriamos lėšos:</a:t>
            </a:r>
          </a:p>
          <a:p>
            <a:r>
              <a:rPr lang="lt-LT" dirty="0"/>
              <a:t>Švietimo įstaigoms ir seniūnijoms – 691,962 tūkst. Eur;</a:t>
            </a:r>
          </a:p>
          <a:p>
            <a:r>
              <a:rPr lang="lt-LT" dirty="0"/>
              <a:t>Viešajam vežėjui – 400,0 tūkst. Eur;</a:t>
            </a:r>
          </a:p>
          <a:p>
            <a:r>
              <a:rPr lang="lt-LT" dirty="0"/>
              <a:t>Mokytojų kelionėms į darbą kompensuoti – 65,0 tūkst. Eur.</a:t>
            </a:r>
          </a:p>
        </p:txBody>
      </p:sp>
    </p:spTree>
    <p:extLst>
      <p:ext uri="{BB962C8B-B14F-4D97-AF65-F5344CB8AC3E}">
        <p14:creationId xmlns:p14="http://schemas.microsoft.com/office/powerpoint/2010/main" val="3308862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A01BEAE9-B06A-466D-8018-9E2F4EF8DD4D}"/>
              </a:ext>
            </a:extLst>
          </p:cNvPr>
          <p:cNvSpPr>
            <a:spLocks noGrp="1"/>
          </p:cNvSpPr>
          <p:nvPr>
            <p:ph type="title"/>
          </p:nvPr>
        </p:nvSpPr>
        <p:spPr>
          <a:solidFill>
            <a:schemeClr val="accent1"/>
          </a:solidFill>
        </p:spPr>
        <p:txBody>
          <a:bodyPr/>
          <a:lstStyle/>
          <a:p>
            <a:pPr algn="ctr"/>
            <a:r>
              <a:rPr kumimoji="0" lang="lt-LT" sz="3600" b="0" i="0" u="none" strike="noStrike" kern="1200" cap="none" spc="0" normalizeH="0" baseline="0" noProof="0" dirty="0">
                <a:ln>
                  <a:noFill/>
                </a:ln>
                <a:solidFill>
                  <a:srgbClr val="F7C547">
                    <a:lumMod val="50000"/>
                  </a:srgbClr>
                </a:solidFill>
                <a:effectLst/>
                <a:uLnTx/>
                <a:uFillTx/>
                <a:latin typeface="Cambria"/>
                <a:ea typeface="+mj-ea"/>
                <a:cs typeface="+mj-cs"/>
              </a:rPr>
              <a:t>Švietimo, sporto ir kultūros puoselėjimo programa</a:t>
            </a:r>
            <a:endParaRPr lang="lt-LT" dirty="0"/>
          </a:p>
        </p:txBody>
      </p:sp>
      <p:sp>
        <p:nvSpPr>
          <p:cNvPr id="3" name="Turinio vietos rezervavimo ženklas 2">
            <a:extLst>
              <a:ext uri="{FF2B5EF4-FFF2-40B4-BE49-F238E27FC236}">
                <a16:creationId xmlns:a16="http://schemas.microsoft.com/office/drawing/2014/main" id="{BD5A6CFF-A2C7-48FA-B22C-0FC01EE15F76}"/>
              </a:ext>
            </a:extLst>
          </p:cNvPr>
          <p:cNvSpPr>
            <a:spLocks noGrp="1"/>
          </p:cNvSpPr>
          <p:nvPr>
            <p:ph idx="1"/>
          </p:nvPr>
        </p:nvSpPr>
        <p:spPr>
          <a:xfrm>
            <a:off x="1522413" y="2060848"/>
            <a:ext cx="9829799" cy="4187825"/>
          </a:xfrm>
        </p:spPr>
        <p:txBody>
          <a:bodyPr>
            <a:normAutofit/>
          </a:bodyPr>
          <a:lstStyle/>
          <a:p>
            <a:r>
              <a:rPr lang="lt-LT" dirty="0"/>
              <a:t>Papildomai skiriamos lėšos:</a:t>
            </a:r>
          </a:p>
          <a:p>
            <a:pPr algn="just"/>
            <a:r>
              <a:rPr lang="lt-LT" dirty="0"/>
              <a:t>Kudirkos Naumiesčio Vinco Kudirkos gimnazijai – 20,0 tūkst. Eur </a:t>
            </a:r>
            <a:r>
              <a:rPr lang="lt-LT" sz="1800" dirty="0"/>
              <a:t>(kabinetų remontui);</a:t>
            </a:r>
          </a:p>
          <a:p>
            <a:pPr algn="just"/>
            <a:r>
              <a:rPr lang="lt-LT" dirty="0"/>
              <a:t>Griškabūdžio gimnazijai – 14,0 tūkst. Eur </a:t>
            </a:r>
            <a:r>
              <a:rPr lang="lt-LT" sz="1900" dirty="0"/>
              <a:t>(ikimokyklinio ugdymo pastato sienų šiltinimui);</a:t>
            </a:r>
          </a:p>
          <a:p>
            <a:pPr algn="just"/>
            <a:r>
              <a:rPr lang="lt-LT" dirty="0"/>
              <a:t>Sportinei veiklai – 110,0 tūkst. Eur;</a:t>
            </a:r>
            <a:endParaRPr lang="lt-LT" sz="1800" dirty="0"/>
          </a:p>
          <a:p>
            <a:pPr algn="just"/>
            <a:r>
              <a:rPr lang="lt-LT" dirty="0"/>
              <a:t>Neformaliojo suaugusiųjų švietimo ir tęstinio mokymosi veiksmų plano įgyvendinimui – 8,5 tūkst. Eur.</a:t>
            </a:r>
          </a:p>
          <a:p>
            <a:pPr algn="just"/>
            <a:endParaRPr lang="lt-LT" sz="1800" dirty="0"/>
          </a:p>
          <a:p>
            <a:pPr algn="just"/>
            <a:endParaRPr lang="lt-LT" sz="1800" dirty="0"/>
          </a:p>
        </p:txBody>
      </p:sp>
    </p:spTree>
    <p:extLst>
      <p:ext uri="{BB962C8B-B14F-4D97-AF65-F5344CB8AC3E}">
        <p14:creationId xmlns:p14="http://schemas.microsoft.com/office/powerpoint/2010/main" val="23540113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A85411-A96A-F5DC-DBB3-CF7423347822}"/>
            </a:ext>
          </a:extLst>
        </p:cNvPr>
        <p:cNvGrpSpPr/>
        <p:nvPr/>
      </p:nvGrpSpPr>
      <p:grpSpPr>
        <a:xfrm>
          <a:off x="0" y="0"/>
          <a:ext cx="0" cy="0"/>
          <a:chOff x="0" y="0"/>
          <a:chExt cx="0" cy="0"/>
        </a:xfrm>
      </p:grpSpPr>
      <p:sp>
        <p:nvSpPr>
          <p:cNvPr id="2" name="Pavadinimas 1">
            <a:extLst>
              <a:ext uri="{FF2B5EF4-FFF2-40B4-BE49-F238E27FC236}">
                <a16:creationId xmlns:a16="http://schemas.microsoft.com/office/drawing/2014/main" id="{C4326A98-3DEB-42EB-D5A8-68B1A7CDFF8E}"/>
              </a:ext>
            </a:extLst>
          </p:cNvPr>
          <p:cNvSpPr>
            <a:spLocks noGrp="1"/>
          </p:cNvSpPr>
          <p:nvPr>
            <p:ph type="title"/>
          </p:nvPr>
        </p:nvSpPr>
        <p:spPr>
          <a:solidFill>
            <a:schemeClr val="accent1"/>
          </a:solidFill>
        </p:spPr>
        <p:txBody>
          <a:bodyPr/>
          <a:lstStyle/>
          <a:p>
            <a:pPr algn="ctr"/>
            <a:r>
              <a:rPr kumimoji="0" lang="lt-LT" sz="3600" b="0" i="0" u="none" strike="noStrike" kern="1200" cap="none" spc="0" normalizeH="0" baseline="0" noProof="0" dirty="0">
                <a:ln>
                  <a:noFill/>
                </a:ln>
                <a:solidFill>
                  <a:srgbClr val="F7C547">
                    <a:lumMod val="50000"/>
                  </a:srgbClr>
                </a:solidFill>
                <a:effectLst/>
                <a:uLnTx/>
                <a:uFillTx/>
                <a:latin typeface="Cambria"/>
                <a:ea typeface="+mj-ea"/>
                <a:cs typeface="+mj-cs"/>
              </a:rPr>
              <a:t>Švietimo, sporto ir kultūros puoselėjimo programa</a:t>
            </a:r>
            <a:endParaRPr lang="lt-LT" dirty="0"/>
          </a:p>
        </p:txBody>
      </p:sp>
      <p:sp>
        <p:nvSpPr>
          <p:cNvPr id="3" name="Turinio vietos rezervavimo ženklas 2">
            <a:extLst>
              <a:ext uri="{FF2B5EF4-FFF2-40B4-BE49-F238E27FC236}">
                <a16:creationId xmlns:a16="http://schemas.microsoft.com/office/drawing/2014/main" id="{92481DE5-6832-7749-F1C4-863CB9716B92}"/>
              </a:ext>
            </a:extLst>
          </p:cNvPr>
          <p:cNvSpPr>
            <a:spLocks noGrp="1"/>
          </p:cNvSpPr>
          <p:nvPr>
            <p:ph idx="1"/>
          </p:nvPr>
        </p:nvSpPr>
        <p:spPr/>
        <p:txBody>
          <a:bodyPr>
            <a:normAutofit lnSpcReduction="10000"/>
          </a:bodyPr>
          <a:lstStyle/>
          <a:p>
            <a:r>
              <a:rPr lang="lt-LT" dirty="0"/>
              <a:t>Vykdomi svarbesni projektai per kitas programas:</a:t>
            </a:r>
          </a:p>
          <a:p>
            <a:pPr algn="just"/>
            <a:r>
              <a:rPr lang="lt-LT" sz="2400" kern="0" dirty="0">
                <a:effectLst/>
                <a:latin typeface="Times New Roman" panose="02020603050405020304" pitchFamily="18" charset="0"/>
                <a:ea typeface="Times New Roman" panose="02020603050405020304" pitchFamily="18" charset="0"/>
              </a:rPr>
              <a:t>„Šakių „Žiburio“ gimnazijos pastato modernizavimas/atnaujinimas (energinio efektyvumo didinimas)“</a:t>
            </a:r>
            <a:r>
              <a:rPr lang="lt-LT" dirty="0"/>
              <a:t>– 1800,0 tūkst. Eur; </a:t>
            </a:r>
          </a:p>
          <a:p>
            <a:pPr algn="just"/>
            <a:r>
              <a:rPr lang="lt-LT" sz="2400" kern="0" dirty="0">
                <a:effectLst/>
                <a:latin typeface="Times New Roman" panose="02020603050405020304" pitchFamily="18" charset="0"/>
                <a:ea typeface="Times New Roman" panose="02020603050405020304" pitchFamily="18" charset="0"/>
              </a:rPr>
              <a:t>„Visos dienos mokyklos įkūrimas Lukšių Vinco Grybo gimnazijoje“</a:t>
            </a:r>
            <a:r>
              <a:rPr lang="lt-LT" dirty="0"/>
              <a:t> įgyvendinimui – 826,649 tūkst. Eur;</a:t>
            </a:r>
          </a:p>
          <a:p>
            <a:pPr algn="just"/>
            <a:r>
              <a:rPr lang="lt-LT" sz="2400" kern="0" dirty="0">
                <a:effectLst/>
                <a:latin typeface="Times New Roman" panose="02020603050405020304" pitchFamily="18" charset="0"/>
                <a:ea typeface="Times New Roman" panose="02020603050405020304" pitchFamily="18" charset="0"/>
              </a:rPr>
              <a:t>„Visos dienos mokyklos įkūrimas Šakių „Varpo“ mokykloje“ – 752,57269 tūkst. Eur;</a:t>
            </a:r>
          </a:p>
          <a:p>
            <a:pPr algn="just"/>
            <a:r>
              <a:rPr lang="lt-LT" sz="2400" kern="0" dirty="0">
                <a:effectLst/>
                <a:latin typeface="Times New Roman" panose="02020603050405020304" pitchFamily="18" charset="0"/>
                <a:ea typeface="Times New Roman" panose="02020603050405020304" pitchFamily="18" charset="0"/>
              </a:rPr>
              <a:t>„Tūkstantmečio mokyklų“ programa – 629,86765 tūkst. Eur;</a:t>
            </a:r>
          </a:p>
          <a:p>
            <a:pPr algn="just"/>
            <a:r>
              <a:rPr lang="lt-LT" sz="2400" kern="0" dirty="0">
                <a:effectLst/>
                <a:latin typeface="Times New Roman" panose="02020603050405020304" pitchFamily="18" charset="0"/>
                <a:ea typeface="Times New Roman" panose="02020603050405020304" pitchFamily="18" charset="0"/>
              </a:rPr>
              <a:t> „Šakių „Varpo“ mokyklos stadiono modernizavimas“ – 225,0 tūkst. Eur ir kt.</a:t>
            </a:r>
            <a:endParaRPr lang="lt-LT" dirty="0"/>
          </a:p>
          <a:p>
            <a:pPr algn="just"/>
            <a:endParaRPr lang="lt-LT" sz="1800" dirty="0"/>
          </a:p>
          <a:p>
            <a:pPr algn="just"/>
            <a:endParaRPr lang="lt-LT" sz="1800" dirty="0"/>
          </a:p>
        </p:txBody>
      </p:sp>
    </p:spTree>
    <p:extLst>
      <p:ext uri="{BB962C8B-B14F-4D97-AF65-F5344CB8AC3E}">
        <p14:creationId xmlns:p14="http://schemas.microsoft.com/office/powerpoint/2010/main" val="1993407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26583C-4F4B-C8F1-1821-D8FAFFCEDD95}"/>
            </a:ext>
          </a:extLst>
        </p:cNvPr>
        <p:cNvGrpSpPr/>
        <p:nvPr/>
      </p:nvGrpSpPr>
      <p:grpSpPr>
        <a:xfrm>
          <a:off x="0" y="0"/>
          <a:ext cx="0" cy="0"/>
          <a:chOff x="0" y="0"/>
          <a:chExt cx="0" cy="0"/>
        </a:xfrm>
      </p:grpSpPr>
      <p:sp>
        <p:nvSpPr>
          <p:cNvPr id="2" name="Pavadinimas 1">
            <a:extLst>
              <a:ext uri="{FF2B5EF4-FFF2-40B4-BE49-F238E27FC236}">
                <a16:creationId xmlns:a16="http://schemas.microsoft.com/office/drawing/2014/main" id="{4E7F7695-273C-5015-A239-40516B802177}"/>
              </a:ext>
            </a:extLst>
          </p:cNvPr>
          <p:cNvSpPr>
            <a:spLocks noGrp="1"/>
          </p:cNvSpPr>
          <p:nvPr>
            <p:ph type="title"/>
          </p:nvPr>
        </p:nvSpPr>
        <p:spPr>
          <a:solidFill>
            <a:schemeClr val="accent1"/>
          </a:solidFill>
        </p:spPr>
        <p:txBody>
          <a:bodyPr/>
          <a:lstStyle/>
          <a:p>
            <a:pPr algn="ctr"/>
            <a:r>
              <a:rPr kumimoji="0" lang="lt-LT" sz="3600" b="0" i="0" u="none" strike="noStrike" kern="1200" cap="none" spc="0" normalizeH="0" baseline="0" noProof="0" dirty="0">
                <a:ln>
                  <a:noFill/>
                </a:ln>
                <a:solidFill>
                  <a:srgbClr val="F7C547">
                    <a:lumMod val="50000"/>
                  </a:srgbClr>
                </a:solidFill>
                <a:effectLst/>
                <a:uLnTx/>
                <a:uFillTx/>
                <a:latin typeface="Cambria"/>
                <a:ea typeface="+mj-ea"/>
                <a:cs typeface="+mj-cs"/>
              </a:rPr>
              <a:t>Švietimo, sporto ir kultūros puoselėjimo programa</a:t>
            </a:r>
            <a:endParaRPr lang="lt-LT" dirty="0"/>
          </a:p>
        </p:txBody>
      </p:sp>
      <p:sp>
        <p:nvSpPr>
          <p:cNvPr id="3" name="Turinio vietos rezervavimo ženklas 2">
            <a:extLst>
              <a:ext uri="{FF2B5EF4-FFF2-40B4-BE49-F238E27FC236}">
                <a16:creationId xmlns:a16="http://schemas.microsoft.com/office/drawing/2014/main" id="{665906D2-7F8D-5101-BE6F-434E7AD36474}"/>
              </a:ext>
            </a:extLst>
          </p:cNvPr>
          <p:cNvSpPr>
            <a:spLocks noGrp="1"/>
          </p:cNvSpPr>
          <p:nvPr>
            <p:ph idx="1"/>
          </p:nvPr>
        </p:nvSpPr>
        <p:spPr/>
        <p:txBody>
          <a:bodyPr>
            <a:normAutofit fontScale="92500" lnSpcReduction="20000"/>
          </a:bodyPr>
          <a:lstStyle/>
          <a:p>
            <a:r>
              <a:rPr lang="lt-LT" dirty="0"/>
              <a:t>Svarbesni kultūros srities projektai ir priemonės:</a:t>
            </a:r>
          </a:p>
          <a:p>
            <a:pPr algn="just"/>
            <a:r>
              <a:rPr lang="lt-LT" kern="0" dirty="0">
                <a:effectLst/>
                <a:latin typeface="Times New Roman" panose="02020603050405020304" pitchFamily="18" charset="0"/>
                <a:ea typeface="Times New Roman" panose="02020603050405020304" pitchFamily="18" charset="0"/>
              </a:rPr>
              <a:t>„Viešosios turizmo infrastruktūros sukūrimas Šakių rajono savivaldybėje pritaikant Sūduvos istorinius piliakalnius lankymui“ – 120,0 tūkst. Eur;</a:t>
            </a:r>
          </a:p>
          <a:p>
            <a:pPr algn="just"/>
            <a:r>
              <a:rPr lang="lt-LT" kern="0" dirty="0">
                <a:effectLst/>
                <a:latin typeface="Times New Roman" panose="02020603050405020304" pitchFamily="18" charset="0"/>
                <a:ea typeface="Times New Roman" panose="02020603050405020304" pitchFamily="18" charset="0"/>
              </a:rPr>
              <a:t>„</a:t>
            </a:r>
            <a:r>
              <a:rPr lang="lt-LT" kern="0" dirty="0" err="1">
                <a:effectLst/>
                <a:latin typeface="Times New Roman" panose="02020603050405020304" pitchFamily="18" charset="0"/>
                <a:ea typeface="Times New Roman" panose="02020603050405020304" pitchFamily="18" charset="0"/>
              </a:rPr>
              <a:t>Zyplių</a:t>
            </a:r>
            <a:r>
              <a:rPr lang="lt-LT" kern="0" dirty="0">
                <a:effectLst/>
                <a:latin typeface="Times New Roman" panose="02020603050405020304" pitchFamily="18" charset="0"/>
                <a:ea typeface="Times New Roman" panose="02020603050405020304" pitchFamily="18" charset="0"/>
              </a:rPr>
              <a:t> dvaro sodybos pritaikymas lankymui“ – 120,0 tūkst. Eur;</a:t>
            </a:r>
          </a:p>
          <a:p>
            <a:pPr algn="just"/>
            <a:r>
              <a:rPr lang="lt-LT" kern="0" dirty="0">
                <a:effectLst/>
                <a:latin typeface="Times New Roman" panose="02020603050405020304" pitchFamily="18" charset="0"/>
                <a:ea typeface="Times New Roman" panose="02020603050405020304" pitchFamily="18" charset="0"/>
              </a:rPr>
              <a:t>Kidulių dvaro pagrindinių rūmų pastato hidroizoliacijos ir lietaus sistemos nuvedimo įrengimui – 56,6 tūkst. Eur; </a:t>
            </a:r>
          </a:p>
          <a:p>
            <a:pPr algn="just"/>
            <a:r>
              <a:rPr lang="lt-LT" kern="0" dirty="0" err="1">
                <a:effectLst/>
                <a:latin typeface="Times New Roman" panose="02020603050405020304" pitchFamily="18" charset="0"/>
                <a:ea typeface="Times New Roman" panose="02020603050405020304" pitchFamily="18" charset="0"/>
              </a:rPr>
              <a:t>Zyplių</a:t>
            </a:r>
            <a:r>
              <a:rPr lang="lt-LT" kern="0" dirty="0">
                <a:effectLst/>
                <a:latin typeface="Times New Roman" panose="02020603050405020304" pitchFamily="18" charset="0"/>
                <a:ea typeface="Times New Roman" panose="02020603050405020304" pitchFamily="18" charset="0"/>
              </a:rPr>
              <a:t> dvaro sodybos karvidžių restauravimui – 50,0 tūkst. Eur;</a:t>
            </a:r>
          </a:p>
          <a:p>
            <a:pPr algn="just"/>
            <a:r>
              <a:rPr lang="lt-LT" kern="0" dirty="0" err="1">
                <a:effectLst/>
                <a:latin typeface="Times New Roman" panose="02020603050405020304" pitchFamily="18" charset="0"/>
                <a:ea typeface="Times New Roman" panose="02020603050405020304" pitchFamily="18" charset="0"/>
              </a:rPr>
              <a:t>Zyplių</a:t>
            </a:r>
            <a:r>
              <a:rPr lang="lt-LT" kern="0" dirty="0">
                <a:effectLst/>
                <a:latin typeface="Times New Roman" panose="02020603050405020304" pitchFamily="18" charset="0"/>
                <a:ea typeface="Times New Roman" panose="02020603050405020304" pitchFamily="18" charset="0"/>
              </a:rPr>
              <a:t> dvaro sodybos antrojo svirno restauravimui – 38,0 tūkst. Eur;</a:t>
            </a:r>
          </a:p>
          <a:p>
            <a:pPr marL="223838" marR="0" lvl="0" indent="-223838" algn="just" defTabSz="914400" rtl="0" eaLnBrk="1" fontAlgn="auto" latinLnBrk="0" hangingPunct="1">
              <a:lnSpc>
                <a:spcPct val="90000"/>
              </a:lnSpc>
              <a:spcBef>
                <a:spcPts val="1800"/>
              </a:spcBef>
              <a:spcAft>
                <a:spcPts val="0"/>
              </a:spcAft>
              <a:buClr>
                <a:srgbClr val="303030">
                  <a:lumMod val="90000"/>
                  <a:lumOff val="10000"/>
                </a:srgbClr>
              </a:buClr>
              <a:buSzPct val="80000"/>
              <a:buFont typeface="Arial" pitchFamily="34" charset="0"/>
              <a:buChar char="•"/>
              <a:tabLst/>
              <a:defRPr/>
            </a:pPr>
            <a:r>
              <a:rPr kumimoji="0" lang="lt-LT" b="0" i="0" u="none" strike="noStrike" kern="1200" cap="none" spc="0" normalizeH="0" baseline="0" noProof="0" dirty="0">
                <a:ln>
                  <a:noFill/>
                </a:ln>
                <a:solidFill>
                  <a:srgbClr val="303030"/>
                </a:solidFill>
                <a:effectLst/>
                <a:uLnTx/>
                <a:uFillTx/>
                <a:latin typeface="Cambria"/>
                <a:ea typeface="+mn-ea"/>
                <a:cs typeface="+mn-cs"/>
              </a:rPr>
              <a:t>Prisidėjimas prie Kultūros tarybai teikiamų projektų – 50,0 tūkst. Eur;</a:t>
            </a:r>
          </a:p>
          <a:p>
            <a:pPr marL="223838" marR="0" lvl="0" indent="-223838" algn="just" defTabSz="914400" rtl="0" eaLnBrk="1" fontAlgn="auto" latinLnBrk="0" hangingPunct="1">
              <a:lnSpc>
                <a:spcPct val="90000"/>
              </a:lnSpc>
              <a:spcBef>
                <a:spcPts val="1800"/>
              </a:spcBef>
              <a:spcAft>
                <a:spcPts val="0"/>
              </a:spcAft>
              <a:buClr>
                <a:srgbClr val="303030">
                  <a:lumMod val="90000"/>
                  <a:lumOff val="10000"/>
                </a:srgbClr>
              </a:buClr>
              <a:buSzPct val="80000"/>
              <a:buFont typeface="Arial" pitchFamily="34" charset="0"/>
              <a:buChar char="•"/>
              <a:tabLst/>
              <a:defRPr/>
            </a:pPr>
            <a:r>
              <a:rPr kumimoji="0" lang="lt-LT" b="0" i="0" u="none" strike="noStrike" kern="1200" cap="none" spc="0" normalizeH="0" baseline="0" noProof="0" dirty="0">
                <a:ln>
                  <a:noFill/>
                </a:ln>
                <a:solidFill>
                  <a:srgbClr val="303030"/>
                </a:solidFill>
                <a:effectLst/>
                <a:uLnTx/>
                <a:uFillTx/>
                <a:latin typeface="Cambria"/>
                <a:ea typeface="+mn-ea"/>
                <a:cs typeface="+mn-cs"/>
              </a:rPr>
              <a:t>Gelgaudiškio dvaro svirno restauravimui ir kt.</a:t>
            </a:r>
          </a:p>
          <a:p>
            <a:pPr algn="just"/>
            <a:endParaRPr lang="lt-LT" dirty="0"/>
          </a:p>
          <a:p>
            <a:pPr algn="just"/>
            <a:endParaRPr lang="lt-LT" sz="1800" dirty="0"/>
          </a:p>
        </p:txBody>
      </p:sp>
    </p:spTree>
    <p:extLst>
      <p:ext uri="{BB962C8B-B14F-4D97-AF65-F5344CB8AC3E}">
        <p14:creationId xmlns:p14="http://schemas.microsoft.com/office/powerpoint/2010/main" val="42206883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A01BEAE9-B06A-466D-8018-9E2F4EF8DD4D}"/>
              </a:ext>
            </a:extLst>
          </p:cNvPr>
          <p:cNvSpPr>
            <a:spLocks noGrp="1"/>
          </p:cNvSpPr>
          <p:nvPr>
            <p:ph type="title"/>
          </p:nvPr>
        </p:nvSpPr>
        <p:spPr>
          <a:solidFill>
            <a:schemeClr val="accent1"/>
          </a:solidFill>
        </p:spPr>
        <p:txBody>
          <a:bodyPr/>
          <a:lstStyle/>
          <a:p>
            <a:pPr algn="ctr"/>
            <a:r>
              <a:rPr lang="lt-LT" dirty="0"/>
              <a:t>Sveikatos stiprinimo ir socialinės integracijos didinimo programa</a:t>
            </a:r>
          </a:p>
        </p:txBody>
      </p:sp>
      <p:sp>
        <p:nvSpPr>
          <p:cNvPr id="3" name="Turinio vietos rezervavimo ženklas 2">
            <a:extLst>
              <a:ext uri="{FF2B5EF4-FFF2-40B4-BE49-F238E27FC236}">
                <a16:creationId xmlns:a16="http://schemas.microsoft.com/office/drawing/2014/main" id="{BD5A6CFF-A2C7-48FA-B22C-0FC01EE15F76}"/>
              </a:ext>
            </a:extLst>
          </p:cNvPr>
          <p:cNvSpPr>
            <a:spLocks noGrp="1"/>
          </p:cNvSpPr>
          <p:nvPr>
            <p:ph idx="1"/>
          </p:nvPr>
        </p:nvSpPr>
        <p:spPr/>
        <p:txBody>
          <a:bodyPr>
            <a:normAutofit/>
          </a:bodyPr>
          <a:lstStyle/>
          <a:p>
            <a:r>
              <a:rPr lang="lt-LT" dirty="0"/>
              <a:t>Programai tenka </a:t>
            </a:r>
            <a:r>
              <a:rPr lang="lt-LT" b="1" dirty="0"/>
              <a:t>20,1 proc. </a:t>
            </a:r>
            <a:r>
              <a:rPr lang="lt-LT" dirty="0"/>
              <a:t>(12911,956 tūkst. Eur) rajono savivaldybės biudžeto pajamų;</a:t>
            </a:r>
          </a:p>
          <a:p>
            <a:r>
              <a:rPr lang="lt-LT" dirty="0"/>
              <a:t>Socialinių paslaugų teikimui yra įsteigti 146,83 etatai.</a:t>
            </a:r>
          </a:p>
          <a:p>
            <a:endParaRPr lang="lt-LT" dirty="0"/>
          </a:p>
        </p:txBody>
      </p:sp>
    </p:spTree>
    <p:extLst>
      <p:ext uri="{BB962C8B-B14F-4D97-AF65-F5344CB8AC3E}">
        <p14:creationId xmlns:p14="http://schemas.microsoft.com/office/powerpoint/2010/main" val="15634823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A01BEAE9-B06A-466D-8018-9E2F4EF8DD4D}"/>
              </a:ext>
            </a:extLst>
          </p:cNvPr>
          <p:cNvSpPr>
            <a:spLocks noGrp="1"/>
          </p:cNvSpPr>
          <p:nvPr>
            <p:ph type="title"/>
          </p:nvPr>
        </p:nvSpPr>
        <p:spPr>
          <a:solidFill>
            <a:schemeClr val="accent1"/>
          </a:solidFill>
        </p:spPr>
        <p:txBody>
          <a:bodyPr/>
          <a:lstStyle/>
          <a:p>
            <a:pPr algn="ctr"/>
            <a:r>
              <a:rPr kumimoji="0" lang="lt-LT" sz="3600" b="0" i="0" u="none" strike="noStrike" kern="1200" cap="none" spc="0" normalizeH="0" baseline="0" noProof="0" dirty="0">
                <a:ln>
                  <a:noFill/>
                </a:ln>
                <a:solidFill>
                  <a:srgbClr val="F7C547">
                    <a:lumMod val="50000"/>
                  </a:srgbClr>
                </a:solidFill>
                <a:effectLst/>
                <a:uLnTx/>
                <a:uFillTx/>
                <a:latin typeface="Cambria"/>
                <a:ea typeface="+mj-ea"/>
                <a:cs typeface="+mj-cs"/>
              </a:rPr>
              <a:t>Sveikatos stiprinimo ir socialinės integracijos didinimo programa</a:t>
            </a:r>
            <a:endParaRPr lang="lt-LT" dirty="0"/>
          </a:p>
        </p:txBody>
      </p:sp>
      <p:sp>
        <p:nvSpPr>
          <p:cNvPr id="3" name="Turinio vietos rezervavimo ženklas 2">
            <a:extLst>
              <a:ext uri="{FF2B5EF4-FFF2-40B4-BE49-F238E27FC236}">
                <a16:creationId xmlns:a16="http://schemas.microsoft.com/office/drawing/2014/main" id="{BD5A6CFF-A2C7-48FA-B22C-0FC01EE15F76}"/>
              </a:ext>
            </a:extLst>
          </p:cNvPr>
          <p:cNvSpPr>
            <a:spLocks noGrp="1"/>
          </p:cNvSpPr>
          <p:nvPr>
            <p:ph idx="1"/>
          </p:nvPr>
        </p:nvSpPr>
        <p:spPr>
          <a:xfrm>
            <a:off x="1522413" y="1844824"/>
            <a:ext cx="9829799" cy="4896544"/>
          </a:xfrm>
        </p:spPr>
        <p:txBody>
          <a:bodyPr>
            <a:normAutofit fontScale="32500" lnSpcReduction="20000"/>
          </a:bodyPr>
          <a:lstStyle/>
          <a:p>
            <a:r>
              <a:rPr lang="lt-LT" sz="5000" dirty="0">
                <a:solidFill>
                  <a:schemeClr val="tx1"/>
                </a:solidFill>
              </a:rPr>
              <a:t>Per „integralios pagalbos“ projektą paslaugos teikiamos 53 asmenims;</a:t>
            </a:r>
          </a:p>
          <a:p>
            <a:r>
              <a:rPr lang="lt-LT" sz="5000" dirty="0">
                <a:solidFill>
                  <a:schemeClr val="tx1"/>
                </a:solidFill>
              </a:rPr>
              <a:t>3 šeimynose auga 19 vaikų;</a:t>
            </a:r>
          </a:p>
          <a:p>
            <a:r>
              <a:rPr lang="lt-LT" sz="5000" dirty="0">
                <a:solidFill>
                  <a:schemeClr val="tx1"/>
                </a:solidFill>
              </a:rPr>
              <a:t>Neįgaliųjų dienos centrus lanko 15 asmenų;</a:t>
            </a:r>
          </a:p>
          <a:p>
            <a:r>
              <a:rPr lang="lt-LT" sz="5000" dirty="0">
                <a:solidFill>
                  <a:schemeClr val="tx1"/>
                </a:solidFill>
              </a:rPr>
              <a:t>VšĮ Šakių </a:t>
            </a:r>
            <a:r>
              <a:rPr lang="lt-LT" sz="5000" dirty="0" err="1">
                <a:solidFill>
                  <a:schemeClr val="tx1"/>
                </a:solidFill>
              </a:rPr>
              <a:t>Diakonija</a:t>
            </a:r>
            <a:r>
              <a:rPr lang="lt-LT" sz="5000" dirty="0">
                <a:solidFill>
                  <a:schemeClr val="tx1"/>
                </a:solidFill>
              </a:rPr>
              <a:t> globoja 6 vaikus;</a:t>
            </a:r>
          </a:p>
          <a:p>
            <a:r>
              <a:rPr lang="lt-LT" sz="5000" dirty="0"/>
              <a:t>VšĮ „Vilties žiedas“ gyvena 11 rajono gyventojų;</a:t>
            </a:r>
          </a:p>
          <a:p>
            <a:r>
              <a:rPr lang="lt-LT" sz="5000" dirty="0">
                <a:solidFill>
                  <a:schemeClr val="tx1"/>
                </a:solidFill>
              </a:rPr>
              <a:t>Pagalbos pinigai mokami 59 globėjų šeimoms, globojančioms 63 vaikus;</a:t>
            </a:r>
          </a:p>
          <a:p>
            <a:r>
              <a:rPr lang="lt-LT" sz="5000" dirty="0">
                <a:solidFill>
                  <a:schemeClr val="tx1"/>
                </a:solidFill>
              </a:rPr>
              <a:t>BĮ </a:t>
            </a:r>
            <a:r>
              <a:rPr lang="lt-LT" sz="5000" dirty="0" err="1">
                <a:solidFill>
                  <a:schemeClr val="tx1"/>
                </a:solidFill>
              </a:rPr>
              <a:t>Kukarskės</a:t>
            </a:r>
            <a:r>
              <a:rPr lang="lt-LT" sz="5000" dirty="0">
                <a:solidFill>
                  <a:schemeClr val="tx1"/>
                </a:solidFill>
              </a:rPr>
              <a:t> globos namuose gyvena 45 rajono gyventojai;</a:t>
            </a:r>
          </a:p>
          <a:p>
            <a:r>
              <a:rPr lang="lt-LT" sz="5000" dirty="0">
                <a:solidFill>
                  <a:schemeClr val="tx1"/>
                </a:solidFill>
              </a:rPr>
              <a:t>Kudirkos Naumiesčio ir Šakių parapijos namuose – 80, kitų rajonų pensionatuose – 72 asmenys;</a:t>
            </a:r>
          </a:p>
          <a:p>
            <a:r>
              <a:rPr lang="lt-LT" sz="5000" dirty="0">
                <a:solidFill>
                  <a:schemeClr val="tx1"/>
                </a:solidFill>
              </a:rPr>
              <a:t>11 vaikų dienos centrų lanko 266 vaikai;</a:t>
            </a:r>
            <a:endParaRPr lang="lt-LT" sz="5000" b="1" dirty="0">
              <a:solidFill>
                <a:schemeClr val="tx1"/>
              </a:solidFill>
            </a:endParaRPr>
          </a:p>
          <a:p>
            <a:r>
              <a:rPr lang="lt-LT" sz="5000" dirty="0">
                <a:solidFill>
                  <a:schemeClr val="tx1"/>
                </a:solidFill>
              </a:rPr>
              <a:t>Labdaros valgykloje pamaitinama 386 rajono gyventojai (išvežiojant maistą ir vietoje;</a:t>
            </a:r>
          </a:p>
          <a:p>
            <a:r>
              <a:rPr lang="lt-LT" sz="5000" dirty="0">
                <a:solidFill>
                  <a:schemeClr val="tx1"/>
                </a:solidFill>
              </a:rPr>
              <a:t>Socialinių paslaugų teikimui biudžetinėse įstaigose įsteigti 148,9 etatai.</a:t>
            </a:r>
          </a:p>
          <a:p>
            <a:endParaRPr lang="lt-LT" sz="2400" dirty="0">
              <a:solidFill>
                <a:schemeClr val="tx1"/>
              </a:solidFill>
            </a:endParaRPr>
          </a:p>
          <a:p>
            <a:endParaRPr lang="lt-LT" dirty="0"/>
          </a:p>
          <a:p>
            <a:endParaRPr lang="lt-LT" dirty="0"/>
          </a:p>
        </p:txBody>
      </p:sp>
    </p:spTree>
    <p:extLst>
      <p:ext uri="{BB962C8B-B14F-4D97-AF65-F5344CB8AC3E}">
        <p14:creationId xmlns:p14="http://schemas.microsoft.com/office/powerpoint/2010/main" val="1404370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A01BEAE9-B06A-466D-8018-9E2F4EF8DD4D}"/>
              </a:ext>
            </a:extLst>
          </p:cNvPr>
          <p:cNvSpPr>
            <a:spLocks noGrp="1"/>
          </p:cNvSpPr>
          <p:nvPr>
            <p:ph type="title"/>
          </p:nvPr>
        </p:nvSpPr>
        <p:spPr>
          <a:xfrm>
            <a:off x="1522413" y="116632"/>
            <a:ext cx="9829799" cy="1728192"/>
          </a:xfrm>
          <a:solidFill>
            <a:schemeClr val="accent1"/>
          </a:solidFill>
        </p:spPr>
        <p:txBody>
          <a:bodyPr/>
          <a:lstStyle/>
          <a:p>
            <a:pPr algn="ctr"/>
            <a:r>
              <a:rPr kumimoji="0" lang="lt-LT" sz="3600" b="0" i="0" u="none" strike="noStrike" kern="1200" cap="none" spc="0" normalizeH="0" baseline="0" noProof="0" dirty="0">
                <a:ln>
                  <a:noFill/>
                </a:ln>
                <a:solidFill>
                  <a:srgbClr val="F7C547">
                    <a:lumMod val="50000"/>
                  </a:srgbClr>
                </a:solidFill>
                <a:effectLst/>
                <a:uLnTx/>
                <a:uFillTx/>
                <a:latin typeface="Cambria"/>
                <a:ea typeface="+mj-ea"/>
                <a:cs typeface="+mj-cs"/>
              </a:rPr>
              <a:t>Sveikatos stiprinimo ir socialinės integracijos didinimo programa</a:t>
            </a:r>
            <a:endParaRPr lang="lt-LT" dirty="0"/>
          </a:p>
        </p:txBody>
      </p:sp>
      <p:sp>
        <p:nvSpPr>
          <p:cNvPr id="3" name="Turinio vietos rezervavimo ženklas 2">
            <a:extLst>
              <a:ext uri="{FF2B5EF4-FFF2-40B4-BE49-F238E27FC236}">
                <a16:creationId xmlns:a16="http://schemas.microsoft.com/office/drawing/2014/main" id="{BD5A6CFF-A2C7-48FA-B22C-0FC01EE15F76}"/>
              </a:ext>
            </a:extLst>
          </p:cNvPr>
          <p:cNvSpPr>
            <a:spLocks noGrp="1"/>
          </p:cNvSpPr>
          <p:nvPr>
            <p:ph idx="1"/>
          </p:nvPr>
        </p:nvSpPr>
        <p:spPr>
          <a:xfrm>
            <a:off x="1522413" y="1772816"/>
            <a:ext cx="9829799" cy="4608512"/>
          </a:xfrm>
        </p:spPr>
        <p:txBody>
          <a:bodyPr>
            <a:normAutofit/>
          </a:bodyPr>
          <a:lstStyle/>
          <a:p>
            <a:pPr marL="0" indent="0">
              <a:buNone/>
            </a:pPr>
            <a:r>
              <a:rPr lang="lt-LT" b="1" dirty="0"/>
              <a:t>   Svarbiausios finansuojamos priemonės </a:t>
            </a:r>
            <a:r>
              <a:rPr lang="lt-LT" sz="1800" dirty="0"/>
              <a:t>(įskaitant valstybės biudžeto lėšas):</a:t>
            </a:r>
          </a:p>
          <a:p>
            <a:r>
              <a:rPr lang="lt-LT" dirty="0"/>
              <a:t>Socialinėms paslaugoms			             – 3201,8</a:t>
            </a:r>
            <a:r>
              <a:rPr lang="lt-LT" dirty="0">
                <a:solidFill>
                  <a:srgbClr val="FF0000"/>
                </a:solidFill>
              </a:rPr>
              <a:t> </a:t>
            </a:r>
            <a:r>
              <a:rPr lang="lt-LT" dirty="0"/>
              <a:t>tūkst. Eur;</a:t>
            </a:r>
          </a:p>
          <a:p>
            <a:r>
              <a:rPr lang="lt-LT" dirty="0"/>
              <a:t>Pašalpų mokėjimui				             – 1455,23 tūkst. Eur;</a:t>
            </a:r>
          </a:p>
          <a:p>
            <a:r>
              <a:rPr lang="lt-LT" dirty="0"/>
              <a:t>Šildymo kompensacijoms				– 1410,38 tūkst. Eur;</a:t>
            </a:r>
          </a:p>
          <a:p>
            <a:r>
              <a:rPr lang="lt-LT" dirty="0"/>
              <a:t>Vaikų dienos centrų veiklai			 –   424,3 tūkst. Eur;</a:t>
            </a:r>
          </a:p>
          <a:p>
            <a:r>
              <a:rPr lang="lt-LT" dirty="0"/>
              <a:t>„Pagalbos pinigai“				               –   310,3 tūkst. Eur;</a:t>
            </a:r>
          </a:p>
          <a:p>
            <a:r>
              <a:rPr lang="lt-LT" dirty="0"/>
              <a:t>Užimtumo programoms				 –   184,305 tūkst. Eur;</a:t>
            </a:r>
          </a:p>
          <a:p>
            <a:endParaRPr lang="lt-LT" dirty="0"/>
          </a:p>
          <a:p>
            <a:endParaRPr lang="lt-LT" dirty="0"/>
          </a:p>
        </p:txBody>
      </p:sp>
    </p:spTree>
    <p:extLst>
      <p:ext uri="{BB962C8B-B14F-4D97-AF65-F5344CB8AC3E}">
        <p14:creationId xmlns:p14="http://schemas.microsoft.com/office/powerpoint/2010/main" val="6624643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A01BEAE9-B06A-466D-8018-9E2F4EF8DD4D}"/>
              </a:ext>
            </a:extLst>
          </p:cNvPr>
          <p:cNvSpPr>
            <a:spLocks noGrp="1"/>
          </p:cNvSpPr>
          <p:nvPr>
            <p:ph type="title"/>
          </p:nvPr>
        </p:nvSpPr>
        <p:spPr>
          <a:solidFill>
            <a:schemeClr val="accent1"/>
          </a:solidFill>
        </p:spPr>
        <p:txBody>
          <a:bodyPr/>
          <a:lstStyle/>
          <a:p>
            <a:pPr algn="ctr"/>
            <a:r>
              <a:rPr kumimoji="0" lang="lt-LT" sz="3600" b="0" i="0" u="none" strike="noStrike" kern="1200" cap="none" spc="0" normalizeH="0" baseline="0" noProof="0" dirty="0">
                <a:ln>
                  <a:noFill/>
                </a:ln>
                <a:solidFill>
                  <a:srgbClr val="F7C547">
                    <a:lumMod val="50000"/>
                  </a:srgbClr>
                </a:solidFill>
                <a:effectLst/>
                <a:uLnTx/>
                <a:uFillTx/>
                <a:latin typeface="Cambria"/>
                <a:ea typeface="+mj-ea"/>
                <a:cs typeface="+mj-cs"/>
              </a:rPr>
              <a:t>Sveikatos stiprinimo ir socialinės integracijos didinimo programa</a:t>
            </a:r>
            <a:endParaRPr lang="lt-LT" dirty="0"/>
          </a:p>
        </p:txBody>
      </p:sp>
      <p:sp>
        <p:nvSpPr>
          <p:cNvPr id="3" name="Turinio vietos rezervavimo ženklas 2">
            <a:extLst>
              <a:ext uri="{FF2B5EF4-FFF2-40B4-BE49-F238E27FC236}">
                <a16:creationId xmlns:a16="http://schemas.microsoft.com/office/drawing/2014/main" id="{BD5A6CFF-A2C7-48FA-B22C-0FC01EE15F76}"/>
              </a:ext>
            </a:extLst>
          </p:cNvPr>
          <p:cNvSpPr>
            <a:spLocks noGrp="1"/>
          </p:cNvSpPr>
          <p:nvPr>
            <p:ph idx="1"/>
          </p:nvPr>
        </p:nvSpPr>
        <p:spPr>
          <a:xfrm>
            <a:off x="1629917" y="2060848"/>
            <a:ext cx="9722296" cy="4536504"/>
          </a:xfrm>
        </p:spPr>
        <p:txBody>
          <a:bodyPr>
            <a:normAutofit/>
          </a:bodyPr>
          <a:lstStyle/>
          <a:p>
            <a:r>
              <a:rPr lang="lt-LT" dirty="0"/>
              <a:t>VšĮ Šakių </a:t>
            </a:r>
            <a:r>
              <a:rPr lang="lt-LT" dirty="0" err="1"/>
              <a:t>Diakonija</a:t>
            </a:r>
            <a:r>
              <a:rPr lang="lt-LT" dirty="0"/>
              <a:t> (6 vaikai) 		               –  151,2 tūkst. Eur;</a:t>
            </a:r>
          </a:p>
          <a:p>
            <a:r>
              <a:rPr lang="lt-LT" dirty="0"/>
              <a:t>Parama 3 šeimynoms				  – 125,79 tūkst. Eur;</a:t>
            </a:r>
          </a:p>
          <a:p>
            <a:r>
              <a:rPr lang="lt-LT" dirty="0"/>
              <a:t>Neįgaliųjų būsto aplinkos pritaikymui 		   – 119,65 tūkst. Eur;</a:t>
            </a:r>
          </a:p>
          <a:p>
            <a:r>
              <a:rPr lang="lt-LT" dirty="0"/>
              <a:t>Socialinei paramai mokiniams			   – 669,5 tūkst. Eur;</a:t>
            </a:r>
          </a:p>
          <a:p>
            <a:r>
              <a:rPr lang="lt-LT" dirty="0"/>
              <a:t>Asmeninei pagalbai teikti			               –   570,1 tūkst. Eur ir kt.</a:t>
            </a:r>
          </a:p>
          <a:p>
            <a:endParaRPr lang="lt-LT" dirty="0"/>
          </a:p>
          <a:p>
            <a:endParaRPr lang="lt-LT" dirty="0"/>
          </a:p>
        </p:txBody>
      </p:sp>
    </p:spTree>
    <p:extLst>
      <p:ext uri="{BB962C8B-B14F-4D97-AF65-F5344CB8AC3E}">
        <p14:creationId xmlns:p14="http://schemas.microsoft.com/office/powerpoint/2010/main" val="2357836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A01BEAE9-B06A-466D-8018-9E2F4EF8DD4D}"/>
              </a:ext>
            </a:extLst>
          </p:cNvPr>
          <p:cNvSpPr>
            <a:spLocks noGrp="1"/>
          </p:cNvSpPr>
          <p:nvPr>
            <p:ph type="title"/>
          </p:nvPr>
        </p:nvSpPr>
        <p:spPr>
          <a:solidFill>
            <a:schemeClr val="accent1"/>
          </a:solidFill>
        </p:spPr>
        <p:txBody>
          <a:bodyPr/>
          <a:lstStyle/>
          <a:p>
            <a:pPr algn="ctr"/>
            <a:r>
              <a:rPr kumimoji="0" lang="lt-LT" sz="3600" b="0" i="0" u="none" strike="noStrike" kern="1200" cap="none" spc="0" normalizeH="0" baseline="0" noProof="0" dirty="0">
                <a:ln>
                  <a:noFill/>
                </a:ln>
                <a:solidFill>
                  <a:srgbClr val="F7C547">
                    <a:lumMod val="50000"/>
                  </a:srgbClr>
                </a:solidFill>
                <a:effectLst/>
                <a:uLnTx/>
                <a:uFillTx/>
                <a:latin typeface="Cambria"/>
                <a:ea typeface="+mj-ea"/>
                <a:cs typeface="+mj-cs"/>
              </a:rPr>
              <a:t>Sveikatos stiprinimo ir socialinės integracijos didinimo programa</a:t>
            </a:r>
            <a:endParaRPr lang="lt-LT" dirty="0"/>
          </a:p>
        </p:txBody>
      </p:sp>
      <p:sp>
        <p:nvSpPr>
          <p:cNvPr id="3" name="Turinio vietos rezervavimo ženklas 2">
            <a:extLst>
              <a:ext uri="{FF2B5EF4-FFF2-40B4-BE49-F238E27FC236}">
                <a16:creationId xmlns:a16="http://schemas.microsoft.com/office/drawing/2014/main" id="{BD5A6CFF-A2C7-48FA-B22C-0FC01EE15F76}"/>
              </a:ext>
            </a:extLst>
          </p:cNvPr>
          <p:cNvSpPr>
            <a:spLocks noGrp="1"/>
          </p:cNvSpPr>
          <p:nvPr>
            <p:ph idx="1"/>
          </p:nvPr>
        </p:nvSpPr>
        <p:spPr>
          <a:xfrm>
            <a:off x="1629916" y="1700808"/>
            <a:ext cx="9829799" cy="4896544"/>
          </a:xfrm>
        </p:spPr>
        <p:txBody>
          <a:bodyPr>
            <a:normAutofit/>
          </a:bodyPr>
          <a:lstStyle/>
          <a:p>
            <a:r>
              <a:rPr lang="lt-LT" sz="2000" b="1" dirty="0"/>
              <a:t>Vykdomi svarbesni projektai per </a:t>
            </a:r>
            <a:r>
              <a:rPr kumimoji="0" lang="lt-LT" sz="2000" b="1" i="0" u="none" strike="noStrike" kern="1200" cap="none" spc="0" normalizeH="0" baseline="0" noProof="0" dirty="0">
                <a:ln>
                  <a:noFill/>
                </a:ln>
                <a:effectLst/>
                <a:uLnTx/>
                <a:uFillTx/>
                <a:latin typeface="Cambria"/>
                <a:ea typeface="+mn-ea"/>
                <a:cs typeface="+mn-cs"/>
              </a:rPr>
              <a:t>Teritorijų vystymo ir ekonominės aplinkos gerinimo programą</a:t>
            </a:r>
            <a:r>
              <a:rPr lang="lt-LT" sz="2000" b="1" dirty="0"/>
              <a:t>:</a:t>
            </a:r>
          </a:p>
          <a:p>
            <a:r>
              <a:rPr lang="lt-LT" sz="2000" dirty="0"/>
              <a:t>„Grupinio gyvenimo namų plėtra Šakių mieste“ – 450,0 tūkst. Eur;</a:t>
            </a:r>
          </a:p>
          <a:p>
            <a:r>
              <a:rPr lang="lt-LT" sz="2000" dirty="0"/>
              <a:t>„Šakių rajono savivaldybės socialinio būsto plėtra Šakių rajone“  – 523,8235 tūkst. Eur;</a:t>
            </a:r>
          </a:p>
          <a:p>
            <a:r>
              <a:rPr lang="lt-LT" sz="2000" dirty="0"/>
              <a:t>„Apsaugotų būstų infrastruktūros plėtra Šakių rajone“ – 240,0 tūkst. Eur;</a:t>
            </a:r>
          </a:p>
          <a:p>
            <a:r>
              <a:rPr lang="lt-LT" sz="2000" dirty="0"/>
              <a:t>„Senatvė – likimo dovana“ – 246,266 tūkst. Eur;</a:t>
            </a:r>
          </a:p>
          <a:p>
            <a:r>
              <a:rPr lang="lt-LT" sz="2000" dirty="0"/>
              <a:t>„Socialinių dirbtuvių modernizavimas ir plėtra Šakių rajone“ – 145,125 tūkst. Eur;</a:t>
            </a:r>
          </a:p>
          <a:p>
            <a:r>
              <a:rPr lang="lt-LT" sz="2000" dirty="0"/>
              <a:t>Sveikatos srities projektai – 1194,355 tūkst. Eur.</a:t>
            </a:r>
          </a:p>
          <a:p>
            <a:endParaRPr lang="lt-LT" dirty="0"/>
          </a:p>
          <a:p>
            <a:endParaRPr lang="lt-LT" dirty="0"/>
          </a:p>
        </p:txBody>
      </p:sp>
    </p:spTree>
    <p:extLst>
      <p:ext uri="{BB962C8B-B14F-4D97-AF65-F5344CB8AC3E}">
        <p14:creationId xmlns:p14="http://schemas.microsoft.com/office/powerpoint/2010/main" val="37963113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A01BEAE9-B06A-466D-8018-9E2F4EF8DD4D}"/>
              </a:ext>
            </a:extLst>
          </p:cNvPr>
          <p:cNvSpPr>
            <a:spLocks noGrp="1"/>
          </p:cNvSpPr>
          <p:nvPr>
            <p:ph type="title"/>
          </p:nvPr>
        </p:nvSpPr>
        <p:spPr>
          <a:solidFill>
            <a:schemeClr val="accent1"/>
          </a:solidFill>
        </p:spPr>
        <p:txBody>
          <a:bodyPr/>
          <a:lstStyle/>
          <a:p>
            <a:pPr algn="ctr"/>
            <a:r>
              <a:rPr lang="lt-LT" dirty="0"/>
              <a:t>Valdymo programa</a:t>
            </a:r>
          </a:p>
        </p:txBody>
      </p:sp>
      <p:sp>
        <p:nvSpPr>
          <p:cNvPr id="3" name="Turinio vietos rezervavimo ženklas 2">
            <a:extLst>
              <a:ext uri="{FF2B5EF4-FFF2-40B4-BE49-F238E27FC236}">
                <a16:creationId xmlns:a16="http://schemas.microsoft.com/office/drawing/2014/main" id="{BD5A6CFF-A2C7-48FA-B22C-0FC01EE15F76}"/>
              </a:ext>
            </a:extLst>
          </p:cNvPr>
          <p:cNvSpPr>
            <a:spLocks noGrp="1"/>
          </p:cNvSpPr>
          <p:nvPr>
            <p:ph idx="1"/>
          </p:nvPr>
        </p:nvSpPr>
        <p:spPr>
          <a:xfrm>
            <a:off x="1629916" y="1700808"/>
            <a:ext cx="9829799" cy="4896544"/>
          </a:xfrm>
        </p:spPr>
        <p:txBody>
          <a:bodyPr>
            <a:normAutofit fontScale="92500" lnSpcReduction="10000"/>
          </a:bodyPr>
          <a:lstStyle/>
          <a:p>
            <a:pPr algn="just"/>
            <a:r>
              <a:rPr lang="lt-LT" dirty="0"/>
              <a:t>Programai tenka </a:t>
            </a:r>
            <a:r>
              <a:rPr lang="lt-LT" b="1" dirty="0"/>
              <a:t>13,7</a:t>
            </a:r>
            <a:r>
              <a:rPr lang="lt-LT" dirty="0"/>
              <a:t>proc. (8833,89 tūkst. Eur) rajono savivaldybės biudžeto lėšų, 1391,76 tūkst. Eur daugiau nei 2024 metais. Iš programos lėšų išlaikomi </a:t>
            </a:r>
            <a:r>
              <a:rPr lang="lt-LT" b="1" dirty="0"/>
              <a:t>148,3 etatai </a:t>
            </a:r>
            <a:r>
              <a:rPr lang="lt-LT" dirty="0"/>
              <a:t>valstybės tarnautojų ir darbuotojų, dirbančių pagal darbo sutartis, </a:t>
            </a:r>
            <a:r>
              <a:rPr lang="lt-LT" b="1" dirty="0"/>
              <a:t>7 </a:t>
            </a:r>
            <a:r>
              <a:rPr lang="lt-LT" dirty="0"/>
              <a:t>vykdomosios valdžios pareigybės, </a:t>
            </a:r>
            <a:r>
              <a:rPr lang="lt-LT" b="1" dirty="0"/>
              <a:t>25 </a:t>
            </a:r>
            <a:r>
              <a:rPr lang="lt-LT" dirty="0"/>
              <a:t>tarybos nariai.</a:t>
            </a:r>
          </a:p>
          <a:p>
            <a:r>
              <a:rPr lang="lt-LT" dirty="0"/>
              <a:t>Skiriamos lėšos:</a:t>
            </a:r>
          </a:p>
          <a:p>
            <a:r>
              <a:rPr lang="lt-LT" dirty="0"/>
              <a:t>Savivaldybės administracijos funkcijoms		       – 5119,0 tūkst. Eur;</a:t>
            </a:r>
          </a:p>
          <a:p>
            <a:r>
              <a:rPr lang="lt-LT" dirty="0"/>
              <a:t>Savivaldybės tarybos darbui užtikrinti		       –    363,8 tūkst. Eur;</a:t>
            </a:r>
          </a:p>
          <a:p>
            <a:r>
              <a:rPr lang="lt-LT" dirty="0"/>
              <a:t>Savivaldybės vykdomosios institucijos darbui užtikrinti –    251,6 tūkst. Eur;</a:t>
            </a:r>
          </a:p>
          <a:p>
            <a:r>
              <a:rPr lang="lt-LT" dirty="0"/>
              <a:t>Paskolų ir palūkanų mokėjimui 			       –   622,2 tūkst. Eur;</a:t>
            </a:r>
          </a:p>
          <a:p>
            <a:r>
              <a:rPr lang="lt-LT" dirty="0"/>
              <a:t>Savivaldybės mero rezervui		 		       –    256,1 tūkst. Eur;</a:t>
            </a:r>
          </a:p>
          <a:p>
            <a:r>
              <a:rPr lang="lt-LT" dirty="0"/>
              <a:t>Seniūnijų administracinių pastatų išlaikymui	       –   324,0 tūkst. Eur.</a:t>
            </a:r>
          </a:p>
        </p:txBody>
      </p:sp>
    </p:spTree>
    <p:extLst>
      <p:ext uri="{BB962C8B-B14F-4D97-AF65-F5344CB8AC3E}">
        <p14:creationId xmlns:p14="http://schemas.microsoft.com/office/powerpoint/2010/main" val="15847035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A01BEAE9-B06A-466D-8018-9E2F4EF8DD4D}"/>
              </a:ext>
            </a:extLst>
          </p:cNvPr>
          <p:cNvSpPr>
            <a:spLocks noGrp="1"/>
          </p:cNvSpPr>
          <p:nvPr>
            <p:ph type="title"/>
          </p:nvPr>
        </p:nvSpPr>
        <p:spPr>
          <a:solidFill>
            <a:schemeClr val="accent1"/>
          </a:solidFill>
        </p:spPr>
        <p:txBody>
          <a:bodyPr/>
          <a:lstStyle/>
          <a:p>
            <a:pPr algn="ctr"/>
            <a:r>
              <a:rPr lang="lt-LT" dirty="0"/>
              <a:t>Valdymo programa</a:t>
            </a:r>
          </a:p>
        </p:txBody>
      </p:sp>
      <p:sp>
        <p:nvSpPr>
          <p:cNvPr id="3" name="Turinio vietos rezervavimo ženklas 2">
            <a:extLst>
              <a:ext uri="{FF2B5EF4-FFF2-40B4-BE49-F238E27FC236}">
                <a16:creationId xmlns:a16="http://schemas.microsoft.com/office/drawing/2014/main" id="{BD5A6CFF-A2C7-48FA-B22C-0FC01EE15F76}"/>
              </a:ext>
            </a:extLst>
          </p:cNvPr>
          <p:cNvSpPr>
            <a:spLocks noGrp="1"/>
          </p:cNvSpPr>
          <p:nvPr>
            <p:ph idx="1"/>
          </p:nvPr>
        </p:nvSpPr>
        <p:spPr>
          <a:xfrm>
            <a:off x="1629916" y="1700808"/>
            <a:ext cx="9829799" cy="4896544"/>
          </a:xfrm>
        </p:spPr>
        <p:txBody>
          <a:bodyPr>
            <a:normAutofit/>
          </a:bodyPr>
          <a:lstStyle/>
          <a:p>
            <a:pPr algn="just"/>
            <a:r>
              <a:rPr lang="lt-LT" i="1" dirty="0"/>
              <a:t>Papildomai seniūnijoms:</a:t>
            </a:r>
          </a:p>
          <a:p>
            <a:pPr algn="just"/>
            <a:r>
              <a:rPr lang="lt-LT" dirty="0"/>
              <a:t>Barzdų seniūnijai	 – 20,0 tūkst. Eur </a:t>
            </a:r>
            <a:r>
              <a:rPr lang="lt-LT" sz="1800" dirty="0"/>
              <a:t>(administracinio pastato fasado šiltinimui). </a:t>
            </a:r>
            <a:endParaRPr lang="lt-LT" dirty="0"/>
          </a:p>
        </p:txBody>
      </p:sp>
    </p:spTree>
    <p:extLst>
      <p:ext uri="{BB962C8B-B14F-4D97-AF65-F5344CB8AC3E}">
        <p14:creationId xmlns:p14="http://schemas.microsoft.com/office/powerpoint/2010/main" val="22101964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A01BEAE9-B06A-466D-8018-9E2F4EF8DD4D}"/>
              </a:ext>
            </a:extLst>
          </p:cNvPr>
          <p:cNvSpPr>
            <a:spLocks noGrp="1"/>
          </p:cNvSpPr>
          <p:nvPr>
            <p:ph type="title"/>
          </p:nvPr>
        </p:nvSpPr>
        <p:spPr>
          <a:solidFill>
            <a:schemeClr val="accent1"/>
          </a:solidFill>
        </p:spPr>
        <p:txBody>
          <a:bodyPr/>
          <a:lstStyle/>
          <a:p>
            <a:pPr algn="ctr"/>
            <a:r>
              <a:rPr lang="lt-LT" dirty="0"/>
              <a:t>Teritorijų vystymo ir ekonominės aplinkos gerinimo programa</a:t>
            </a:r>
          </a:p>
        </p:txBody>
      </p:sp>
      <p:sp>
        <p:nvSpPr>
          <p:cNvPr id="3" name="Turinio vietos rezervavimo ženklas 2">
            <a:extLst>
              <a:ext uri="{FF2B5EF4-FFF2-40B4-BE49-F238E27FC236}">
                <a16:creationId xmlns:a16="http://schemas.microsoft.com/office/drawing/2014/main" id="{BD5A6CFF-A2C7-48FA-B22C-0FC01EE15F76}"/>
              </a:ext>
            </a:extLst>
          </p:cNvPr>
          <p:cNvSpPr>
            <a:spLocks noGrp="1"/>
          </p:cNvSpPr>
          <p:nvPr>
            <p:ph idx="1"/>
          </p:nvPr>
        </p:nvSpPr>
        <p:spPr>
          <a:xfrm>
            <a:off x="1629916" y="1700808"/>
            <a:ext cx="9829799" cy="4896544"/>
          </a:xfrm>
        </p:spPr>
        <p:txBody>
          <a:bodyPr>
            <a:normAutofit lnSpcReduction="10000"/>
          </a:bodyPr>
          <a:lstStyle/>
          <a:p>
            <a:pPr algn="just"/>
            <a:r>
              <a:rPr lang="lt-LT" dirty="0"/>
              <a:t>Programai tenka </a:t>
            </a:r>
            <a:r>
              <a:rPr lang="lt-LT" b="1" dirty="0"/>
              <a:t>19,6 proc</a:t>
            </a:r>
            <a:r>
              <a:rPr lang="lt-LT" dirty="0"/>
              <a:t>. (12857,956 tūkst. Eur) rajono savivaldybės biudžeto lėšų;</a:t>
            </a:r>
          </a:p>
          <a:p>
            <a:pPr algn="just"/>
            <a:r>
              <a:rPr lang="lt-LT" dirty="0"/>
              <a:t> Iš programos lėšų išlaikomi </a:t>
            </a:r>
            <a:r>
              <a:rPr lang="lt-LT" b="1" dirty="0"/>
              <a:t>107,05 etatai</a:t>
            </a:r>
            <a:r>
              <a:rPr lang="lt-LT" dirty="0"/>
              <a:t>.</a:t>
            </a:r>
          </a:p>
          <a:p>
            <a:pPr algn="just"/>
            <a:r>
              <a:rPr lang="lt-LT" b="1" i="1" dirty="0"/>
              <a:t>Svarbesnės priemonės:</a:t>
            </a:r>
          </a:p>
          <a:p>
            <a:pPr algn="just"/>
            <a:r>
              <a:rPr lang="lt-LT" dirty="0"/>
              <a:t>Susisiekimo infrastruktūros atnaujinimas plėtra ir inventorizavimas – 1417,2 tūkst. Eur </a:t>
            </a:r>
            <a:r>
              <a:rPr lang="lt-LT" sz="1800" dirty="0"/>
              <a:t>(Serbentų g. </a:t>
            </a:r>
            <a:r>
              <a:rPr lang="lt-LT" sz="1800" dirty="0" err="1"/>
              <a:t>Janukiškių</a:t>
            </a:r>
            <a:r>
              <a:rPr lang="lt-LT" sz="1800" dirty="0"/>
              <a:t> k., Šešupės g. </a:t>
            </a:r>
            <a:r>
              <a:rPr lang="lt-LT" sz="1800" dirty="0" err="1"/>
              <a:t>Slavikų</a:t>
            </a:r>
            <a:r>
              <a:rPr lang="lt-LT" sz="1800" dirty="0"/>
              <a:t> k., Beržų g. Šakių m., Salos g. </a:t>
            </a:r>
            <a:r>
              <a:rPr lang="lt-LT" sz="1800" dirty="0" err="1"/>
              <a:t>Bunikių</a:t>
            </a:r>
            <a:r>
              <a:rPr lang="lt-LT" sz="1800" dirty="0"/>
              <a:t> k., Bažnyčios g. 4, Šakiai automobilių aikštelė, dulkėtumo mažinimo priemonės ir kt.)</a:t>
            </a:r>
            <a:r>
              <a:rPr lang="lt-LT" dirty="0"/>
              <a:t>;</a:t>
            </a:r>
          </a:p>
          <a:p>
            <a:pPr algn="just"/>
            <a:r>
              <a:rPr lang="lt-LT" dirty="0"/>
              <a:t>Vietinės reikšmės kelių ir gatvių priežiūrai seniūnijose, žiemos tarnybai – 487,0 tūkst. Eur; </a:t>
            </a:r>
          </a:p>
          <a:p>
            <a:pPr algn="just"/>
            <a:r>
              <a:rPr lang="lt-LT" dirty="0"/>
              <a:t>Keleivių  vežimui vietiniais maršrutais – 300,0 tūkst. Eur;</a:t>
            </a:r>
          </a:p>
          <a:p>
            <a:pPr algn="just"/>
            <a:r>
              <a:rPr lang="lt-LT" dirty="0"/>
              <a:t>Renovuotų daugiabučių namų teritorijų sutvarkymui – 700,0 tūkst. Eur;</a:t>
            </a:r>
          </a:p>
          <a:p>
            <a:pPr algn="just"/>
            <a:endParaRPr lang="lt-LT" dirty="0"/>
          </a:p>
          <a:p>
            <a:pPr algn="just"/>
            <a:endParaRPr lang="lt-LT" dirty="0"/>
          </a:p>
        </p:txBody>
      </p:sp>
    </p:spTree>
    <p:extLst>
      <p:ext uri="{BB962C8B-B14F-4D97-AF65-F5344CB8AC3E}">
        <p14:creationId xmlns:p14="http://schemas.microsoft.com/office/powerpoint/2010/main" val="13626798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A01BEAE9-B06A-466D-8018-9E2F4EF8DD4D}"/>
              </a:ext>
            </a:extLst>
          </p:cNvPr>
          <p:cNvSpPr>
            <a:spLocks noGrp="1"/>
          </p:cNvSpPr>
          <p:nvPr>
            <p:ph type="title"/>
          </p:nvPr>
        </p:nvSpPr>
        <p:spPr>
          <a:xfrm>
            <a:off x="1610133" y="464415"/>
            <a:ext cx="9829799" cy="1219200"/>
          </a:xfrm>
          <a:solidFill>
            <a:schemeClr val="accent1"/>
          </a:solidFill>
        </p:spPr>
        <p:txBody>
          <a:bodyPr/>
          <a:lstStyle/>
          <a:p>
            <a:pPr algn="ctr"/>
            <a:r>
              <a:rPr kumimoji="0" lang="lt-LT" sz="3600" b="0" i="0" u="none" strike="noStrike" kern="1200" cap="none" spc="0" normalizeH="0" baseline="0" noProof="0" dirty="0">
                <a:ln>
                  <a:noFill/>
                </a:ln>
                <a:solidFill>
                  <a:srgbClr val="F7C547">
                    <a:lumMod val="50000"/>
                  </a:srgbClr>
                </a:solidFill>
                <a:effectLst/>
                <a:uLnTx/>
                <a:uFillTx/>
                <a:latin typeface="Cambria"/>
                <a:ea typeface="+mj-ea"/>
                <a:cs typeface="+mj-cs"/>
              </a:rPr>
              <a:t>Teritorijų vystymo ir ekonominės aplinkos gerinimo programa</a:t>
            </a:r>
            <a:endParaRPr lang="lt-LT" dirty="0"/>
          </a:p>
        </p:txBody>
      </p:sp>
      <p:sp>
        <p:nvSpPr>
          <p:cNvPr id="3" name="Turinio vietos rezervavimo ženklas 2">
            <a:extLst>
              <a:ext uri="{FF2B5EF4-FFF2-40B4-BE49-F238E27FC236}">
                <a16:creationId xmlns:a16="http://schemas.microsoft.com/office/drawing/2014/main" id="{BD5A6CFF-A2C7-48FA-B22C-0FC01EE15F76}"/>
              </a:ext>
            </a:extLst>
          </p:cNvPr>
          <p:cNvSpPr>
            <a:spLocks noGrp="1"/>
          </p:cNvSpPr>
          <p:nvPr>
            <p:ph idx="1"/>
          </p:nvPr>
        </p:nvSpPr>
        <p:spPr>
          <a:xfrm>
            <a:off x="1629916" y="1700808"/>
            <a:ext cx="9829799" cy="4896544"/>
          </a:xfrm>
        </p:spPr>
        <p:txBody>
          <a:bodyPr>
            <a:normAutofit/>
          </a:bodyPr>
          <a:lstStyle/>
          <a:p>
            <a:pPr marL="223838" marR="0" lvl="0" indent="-223838" algn="just" defTabSz="914400" rtl="0" eaLnBrk="1" fontAlgn="auto" latinLnBrk="0" hangingPunct="1">
              <a:lnSpc>
                <a:spcPct val="90000"/>
              </a:lnSpc>
              <a:spcBef>
                <a:spcPts val="1800"/>
              </a:spcBef>
              <a:spcAft>
                <a:spcPts val="0"/>
              </a:spcAft>
              <a:buClr>
                <a:srgbClr val="303030">
                  <a:lumMod val="90000"/>
                  <a:lumOff val="10000"/>
                </a:srgbClr>
              </a:buClr>
              <a:buSzPct val="80000"/>
              <a:buFont typeface="Arial" pitchFamily="34" charset="0"/>
              <a:buChar char="•"/>
              <a:tabLst/>
              <a:defRPr/>
            </a:pPr>
            <a:r>
              <a:rPr kumimoji="0" lang="lt-LT" sz="2400" b="0" i="0" u="none" strike="noStrike" kern="1200" cap="none" spc="0" normalizeH="0" baseline="0" noProof="0" dirty="0">
                <a:ln>
                  <a:noFill/>
                </a:ln>
                <a:effectLst/>
                <a:uLnTx/>
                <a:uFillTx/>
                <a:latin typeface="Cambria"/>
                <a:ea typeface="+mn-ea"/>
                <a:cs typeface="+mn-cs"/>
              </a:rPr>
              <a:t>Vandentvarkos objektų remontui	ir statybos darbams – 377,2 tūkst. Eur </a:t>
            </a:r>
            <a:r>
              <a:rPr kumimoji="0" lang="lt-LT" sz="1800" b="0"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rPr>
              <a:t>(gręžinių įrengimas </a:t>
            </a:r>
            <a:r>
              <a:rPr kumimoji="0" lang="lt-LT" sz="1800" b="0" i="0" u="none" strike="noStrike" kern="1200" cap="none" spc="0" normalizeH="0" baseline="0" noProof="0" dirty="0" err="1">
                <a:ln>
                  <a:noFill/>
                </a:ln>
                <a:effectLst/>
                <a:uLnTx/>
                <a:uFillTx/>
                <a:latin typeface="Times New Roman" panose="02020603050405020304" pitchFamily="18" charset="0"/>
                <a:cs typeface="Times New Roman" panose="02020603050405020304" pitchFamily="18" charset="0"/>
              </a:rPr>
              <a:t>Totorviečių</a:t>
            </a:r>
            <a:r>
              <a:rPr kumimoji="0" lang="lt-LT" sz="1800" b="0"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rPr>
              <a:t> k., </a:t>
            </a:r>
            <a:r>
              <a:rPr kumimoji="0" lang="lt-LT" sz="1800" b="0" i="0" u="none" strike="noStrike" kern="1200" cap="none" spc="0" normalizeH="0" baseline="0" noProof="0" dirty="0" err="1">
                <a:ln>
                  <a:noFill/>
                </a:ln>
                <a:effectLst/>
                <a:uLnTx/>
                <a:uFillTx/>
                <a:latin typeface="Times New Roman" panose="02020603050405020304" pitchFamily="18" charset="0"/>
                <a:cs typeface="Times New Roman" panose="02020603050405020304" pitchFamily="18" charset="0"/>
              </a:rPr>
              <a:t>Pervazninkų</a:t>
            </a:r>
            <a:r>
              <a:rPr kumimoji="0" lang="lt-LT" sz="1800" b="0"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rPr>
              <a:t> k., nuotekų valymo įrenginių statyba Kubilių k.,</a:t>
            </a:r>
            <a:r>
              <a:rPr lang="lt-LT" sz="1800" dirty="0">
                <a:latin typeface="Times New Roman" panose="02020603050405020304" pitchFamily="18" charset="0"/>
                <a:cs typeface="Times New Roman" panose="02020603050405020304" pitchFamily="18" charset="0"/>
              </a:rPr>
              <a:t> Beržų g. Šakiuose vandentiekio linijos atnaujinimas, hidrantų įrengimas Lukšių ir Lekėčių mstl., vandens gerinimo įrenginių statyba </a:t>
            </a:r>
            <a:r>
              <a:rPr lang="lt-LT" sz="1800" dirty="0" err="1">
                <a:latin typeface="Times New Roman" panose="02020603050405020304" pitchFamily="18" charset="0"/>
                <a:cs typeface="Times New Roman" panose="02020603050405020304" pitchFamily="18" charset="0"/>
              </a:rPr>
              <a:t>Pervazninkų</a:t>
            </a:r>
            <a:r>
              <a:rPr lang="lt-LT" sz="1800" dirty="0">
                <a:latin typeface="Times New Roman" panose="02020603050405020304" pitchFamily="18" charset="0"/>
                <a:cs typeface="Times New Roman" panose="02020603050405020304" pitchFamily="18" charset="0"/>
              </a:rPr>
              <a:t>, </a:t>
            </a:r>
            <a:r>
              <a:rPr lang="lt-LT" sz="1800" dirty="0" err="1">
                <a:latin typeface="Times New Roman" panose="02020603050405020304" pitchFamily="18" charset="0"/>
                <a:cs typeface="Times New Roman" panose="02020603050405020304" pitchFamily="18" charset="0"/>
              </a:rPr>
              <a:t>Žygėnų</a:t>
            </a:r>
            <a:r>
              <a:rPr lang="lt-LT" sz="1800" dirty="0">
                <a:latin typeface="Times New Roman" panose="02020603050405020304" pitchFamily="18" charset="0"/>
                <a:cs typeface="Times New Roman" panose="02020603050405020304" pitchFamily="18" charset="0"/>
              </a:rPr>
              <a:t>, </a:t>
            </a:r>
            <a:r>
              <a:rPr lang="lt-LT" sz="1800" dirty="0" err="1">
                <a:latin typeface="Times New Roman" panose="02020603050405020304" pitchFamily="18" charset="0"/>
                <a:cs typeface="Times New Roman" panose="02020603050405020304" pitchFamily="18" charset="0"/>
              </a:rPr>
              <a:t>Bliuviškių</a:t>
            </a:r>
            <a:r>
              <a:rPr lang="lt-LT" sz="1800" dirty="0">
                <a:latin typeface="Times New Roman" panose="02020603050405020304" pitchFamily="18" charset="0"/>
                <a:cs typeface="Times New Roman" panose="02020603050405020304" pitchFamily="18" charset="0"/>
              </a:rPr>
              <a:t>, </a:t>
            </a:r>
            <a:r>
              <a:rPr lang="lt-LT" sz="1800" dirty="0" err="1">
                <a:latin typeface="Times New Roman" panose="02020603050405020304" pitchFamily="18" charset="0"/>
                <a:cs typeface="Times New Roman" panose="02020603050405020304" pitchFamily="18" charset="0"/>
              </a:rPr>
              <a:t>Liepalotų</a:t>
            </a:r>
            <a:r>
              <a:rPr lang="lt-LT" sz="1800" dirty="0">
                <a:latin typeface="Times New Roman" panose="02020603050405020304" pitchFamily="18" charset="0"/>
                <a:cs typeface="Times New Roman" panose="02020603050405020304" pitchFamily="18" charset="0"/>
              </a:rPr>
              <a:t> ir Gerdžiūnų vandenvietėse ir kt. </a:t>
            </a:r>
            <a:r>
              <a:rPr kumimoji="0" lang="lt-LT" sz="1800" b="0" i="0" u="none" strike="noStrike" kern="1200" cap="none" spc="0" normalizeH="0" baseline="0" noProof="0" dirty="0">
                <a:ln>
                  <a:noFill/>
                </a:ln>
                <a:effectLst/>
                <a:uLnTx/>
                <a:uFillTx/>
                <a:latin typeface="Cambria"/>
                <a:ea typeface="+mn-ea"/>
                <a:cs typeface="+mn-cs"/>
              </a:rPr>
              <a:t>);</a:t>
            </a:r>
          </a:p>
          <a:p>
            <a:pPr marL="223838" marR="0" lvl="0" indent="-223838" algn="just" defTabSz="914400" rtl="0" eaLnBrk="1" fontAlgn="auto" latinLnBrk="0" hangingPunct="1">
              <a:lnSpc>
                <a:spcPct val="90000"/>
              </a:lnSpc>
              <a:spcBef>
                <a:spcPts val="1800"/>
              </a:spcBef>
              <a:spcAft>
                <a:spcPts val="0"/>
              </a:spcAft>
              <a:buClr>
                <a:srgbClr val="303030">
                  <a:lumMod val="90000"/>
                  <a:lumOff val="10000"/>
                </a:srgbClr>
              </a:buClr>
              <a:buSzPct val="80000"/>
              <a:buFont typeface="Arial" pitchFamily="34" charset="0"/>
              <a:buChar char="•"/>
              <a:tabLst/>
              <a:defRPr/>
            </a:pPr>
            <a:r>
              <a:rPr lang="lt-LT" dirty="0">
                <a:latin typeface="Cambria"/>
              </a:rPr>
              <a:t>Melioracijos projektų vykdymui 		–   702,898 tūkst. Eur;</a:t>
            </a:r>
          </a:p>
          <a:p>
            <a:pPr marL="223838" marR="0" lvl="0" indent="-223838" algn="just" defTabSz="914400" rtl="0" eaLnBrk="1" fontAlgn="auto" latinLnBrk="0" hangingPunct="1">
              <a:lnSpc>
                <a:spcPct val="90000"/>
              </a:lnSpc>
              <a:spcBef>
                <a:spcPts val="1800"/>
              </a:spcBef>
              <a:spcAft>
                <a:spcPts val="0"/>
              </a:spcAft>
              <a:buClr>
                <a:srgbClr val="303030">
                  <a:lumMod val="90000"/>
                  <a:lumOff val="10000"/>
                </a:srgbClr>
              </a:buClr>
              <a:buSzPct val="80000"/>
              <a:buFont typeface="Arial" pitchFamily="34" charset="0"/>
              <a:buChar char="•"/>
              <a:tabLst/>
              <a:defRPr/>
            </a:pPr>
            <a:r>
              <a:rPr lang="lt-LT" dirty="0">
                <a:latin typeface="Cambria"/>
              </a:rPr>
              <a:t>Melioracijos statinių remonto priežiūrai 	–   431,338 tūkst. Eur;</a:t>
            </a:r>
          </a:p>
          <a:p>
            <a:pPr marL="223838" marR="0" lvl="0" indent="-223838" algn="just" defTabSz="914400" rtl="0" eaLnBrk="1" fontAlgn="auto" latinLnBrk="0" hangingPunct="1">
              <a:lnSpc>
                <a:spcPct val="90000"/>
              </a:lnSpc>
              <a:spcBef>
                <a:spcPts val="1800"/>
              </a:spcBef>
              <a:spcAft>
                <a:spcPts val="0"/>
              </a:spcAft>
              <a:buClr>
                <a:srgbClr val="303030">
                  <a:lumMod val="90000"/>
                  <a:lumOff val="10000"/>
                </a:srgbClr>
              </a:buClr>
              <a:buSzPct val="80000"/>
              <a:buFont typeface="Arial" pitchFamily="34" charset="0"/>
              <a:buChar char="•"/>
              <a:tabLst/>
              <a:defRPr/>
            </a:pPr>
            <a:r>
              <a:rPr kumimoji="0" lang="lt-LT" sz="2400" b="0" i="0" u="none" strike="noStrike" kern="1200" cap="none" spc="0" normalizeH="0" baseline="0" noProof="0" dirty="0">
                <a:ln>
                  <a:noFill/>
                </a:ln>
                <a:effectLst/>
                <a:uLnTx/>
                <a:uFillTx/>
                <a:latin typeface="Cambria"/>
                <a:ea typeface="+mn-ea"/>
                <a:cs typeface="+mn-cs"/>
              </a:rPr>
              <a:t>Apsemtų teritorijų melioracijai		–     90,0 tūkst. Eur;</a:t>
            </a:r>
          </a:p>
          <a:p>
            <a:pPr marL="223838" marR="0" lvl="0" indent="-223838" algn="just" defTabSz="914400" rtl="0" eaLnBrk="1" fontAlgn="auto" latinLnBrk="0" hangingPunct="1">
              <a:lnSpc>
                <a:spcPct val="90000"/>
              </a:lnSpc>
              <a:spcBef>
                <a:spcPts val="1800"/>
              </a:spcBef>
              <a:spcAft>
                <a:spcPts val="0"/>
              </a:spcAft>
              <a:buClr>
                <a:srgbClr val="303030">
                  <a:lumMod val="90000"/>
                  <a:lumOff val="10000"/>
                </a:srgbClr>
              </a:buClr>
              <a:buSzPct val="80000"/>
              <a:buFont typeface="Arial" pitchFamily="34" charset="0"/>
              <a:buChar char="•"/>
              <a:tabLst/>
              <a:defRPr/>
            </a:pPr>
            <a:r>
              <a:rPr lang="lt-LT" dirty="0">
                <a:latin typeface="Cambria"/>
              </a:rPr>
              <a:t>Seniūnijų viešųjų erdvių priežiūrai	– 2446,378 tūkst. Eur;</a:t>
            </a:r>
          </a:p>
          <a:p>
            <a:pPr marL="223838" marR="0" lvl="0" indent="-223838" algn="just" defTabSz="914400" rtl="0" eaLnBrk="1" fontAlgn="auto" latinLnBrk="0" hangingPunct="1">
              <a:lnSpc>
                <a:spcPct val="90000"/>
              </a:lnSpc>
              <a:spcBef>
                <a:spcPts val="1800"/>
              </a:spcBef>
              <a:spcAft>
                <a:spcPts val="0"/>
              </a:spcAft>
              <a:buClr>
                <a:srgbClr val="303030">
                  <a:lumMod val="90000"/>
                  <a:lumOff val="10000"/>
                </a:srgbClr>
              </a:buClr>
              <a:buSzPct val="80000"/>
              <a:buFont typeface="Arial" pitchFamily="34" charset="0"/>
              <a:buChar char="•"/>
              <a:tabLst/>
              <a:defRPr/>
            </a:pPr>
            <a:r>
              <a:rPr kumimoji="0" lang="lt-LT" sz="2400" b="0" i="0" u="none" strike="noStrike" kern="1200" cap="none" spc="0" normalizeH="0" baseline="0" noProof="0" dirty="0">
                <a:ln>
                  <a:noFill/>
                </a:ln>
                <a:effectLst/>
                <a:uLnTx/>
                <a:uFillTx/>
                <a:latin typeface="Cambria"/>
                <a:ea typeface="+mn-ea"/>
                <a:cs typeface="+mn-cs"/>
              </a:rPr>
              <a:t>Verslo ir turizmo plėtros priemonėms	–    160,0 tūkst. Eur ir kt.</a:t>
            </a:r>
          </a:p>
          <a:p>
            <a:pPr marL="223838" marR="0" lvl="0" indent="-223838" algn="just" defTabSz="914400" rtl="0" eaLnBrk="1" fontAlgn="auto" latinLnBrk="0" hangingPunct="1">
              <a:lnSpc>
                <a:spcPct val="90000"/>
              </a:lnSpc>
              <a:spcBef>
                <a:spcPts val="1800"/>
              </a:spcBef>
              <a:spcAft>
                <a:spcPts val="0"/>
              </a:spcAft>
              <a:buClr>
                <a:srgbClr val="303030">
                  <a:lumMod val="90000"/>
                  <a:lumOff val="10000"/>
                </a:srgbClr>
              </a:buClr>
              <a:buSzPct val="80000"/>
              <a:buFont typeface="Arial" pitchFamily="34" charset="0"/>
              <a:buChar char="•"/>
              <a:tabLst/>
              <a:defRPr/>
            </a:pPr>
            <a:endParaRPr kumimoji="0" lang="lt-LT" sz="2400" b="0" i="0" u="none" strike="noStrike" kern="1200" cap="none" spc="0" normalizeH="0" baseline="0" noProof="0" dirty="0">
              <a:ln>
                <a:noFill/>
              </a:ln>
              <a:effectLst/>
              <a:uLnTx/>
              <a:uFillTx/>
              <a:latin typeface="Cambria"/>
              <a:ea typeface="+mn-ea"/>
              <a:cs typeface="+mn-cs"/>
            </a:endParaRPr>
          </a:p>
          <a:p>
            <a:pPr algn="just"/>
            <a:endParaRPr lang="lt-LT" dirty="0"/>
          </a:p>
          <a:p>
            <a:pPr algn="just"/>
            <a:endParaRPr lang="lt-LT" dirty="0"/>
          </a:p>
        </p:txBody>
      </p:sp>
    </p:spTree>
    <p:extLst>
      <p:ext uri="{BB962C8B-B14F-4D97-AF65-F5344CB8AC3E}">
        <p14:creationId xmlns:p14="http://schemas.microsoft.com/office/powerpoint/2010/main" val="4045923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A01BEAE9-B06A-466D-8018-9E2F4EF8DD4D}"/>
              </a:ext>
            </a:extLst>
          </p:cNvPr>
          <p:cNvSpPr>
            <a:spLocks noGrp="1"/>
          </p:cNvSpPr>
          <p:nvPr>
            <p:ph type="title"/>
          </p:nvPr>
        </p:nvSpPr>
        <p:spPr>
          <a:solidFill>
            <a:schemeClr val="accent1"/>
          </a:solidFill>
        </p:spPr>
        <p:txBody>
          <a:bodyPr/>
          <a:lstStyle/>
          <a:p>
            <a:pPr algn="ctr"/>
            <a:r>
              <a:rPr kumimoji="0" lang="lt-LT" sz="3600" b="0" i="0" u="none" strike="noStrike" kern="1200" cap="none" spc="0" normalizeH="0" baseline="0" noProof="0" dirty="0">
                <a:ln>
                  <a:noFill/>
                </a:ln>
                <a:solidFill>
                  <a:srgbClr val="F7C547">
                    <a:lumMod val="50000"/>
                  </a:srgbClr>
                </a:solidFill>
                <a:effectLst/>
                <a:uLnTx/>
                <a:uFillTx/>
                <a:latin typeface="Cambria"/>
                <a:ea typeface="+mj-ea"/>
                <a:cs typeface="+mj-cs"/>
              </a:rPr>
              <a:t>Teritorijų vystymo ir ekonominės aplinkos gerinimo programa</a:t>
            </a:r>
            <a:endParaRPr lang="lt-LT" dirty="0"/>
          </a:p>
        </p:txBody>
      </p:sp>
      <p:sp>
        <p:nvSpPr>
          <p:cNvPr id="3" name="Turinio vietos rezervavimo ženklas 2">
            <a:extLst>
              <a:ext uri="{FF2B5EF4-FFF2-40B4-BE49-F238E27FC236}">
                <a16:creationId xmlns:a16="http://schemas.microsoft.com/office/drawing/2014/main" id="{BD5A6CFF-A2C7-48FA-B22C-0FC01EE15F76}"/>
              </a:ext>
            </a:extLst>
          </p:cNvPr>
          <p:cNvSpPr>
            <a:spLocks noGrp="1"/>
          </p:cNvSpPr>
          <p:nvPr>
            <p:ph idx="1"/>
          </p:nvPr>
        </p:nvSpPr>
        <p:spPr>
          <a:xfrm>
            <a:off x="1629916" y="1700808"/>
            <a:ext cx="9829799" cy="4896544"/>
          </a:xfrm>
        </p:spPr>
        <p:txBody>
          <a:bodyPr>
            <a:normAutofit/>
          </a:bodyPr>
          <a:lstStyle/>
          <a:p>
            <a:pPr marL="223838" marR="0" lvl="0" indent="-223838" algn="just" defTabSz="914400" rtl="0" eaLnBrk="1" fontAlgn="auto" latinLnBrk="0" hangingPunct="1">
              <a:lnSpc>
                <a:spcPct val="90000"/>
              </a:lnSpc>
              <a:spcBef>
                <a:spcPts val="1800"/>
              </a:spcBef>
              <a:spcAft>
                <a:spcPts val="0"/>
              </a:spcAft>
              <a:buClr>
                <a:srgbClr val="303030">
                  <a:lumMod val="90000"/>
                  <a:lumOff val="10000"/>
                </a:srgbClr>
              </a:buClr>
              <a:buSzPct val="80000"/>
              <a:buFont typeface="Arial" pitchFamily="34" charset="0"/>
              <a:buChar char="•"/>
              <a:tabLst/>
              <a:defRPr/>
            </a:pPr>
            <a:r>
              <a:rPr kumimoji="0" lang="lt-LT" sz="2400" b="0" i="0" u="none" strike="noStrike" kern="1200" cap="none" spc="0" normalizeH="0" baseline="0" noProof="0" dirty="0">
                <a:ln>
                  <a:noFill/>
                </a:ln>
                <a:solidFill>
                  <a:srgbClr val="303030"/>
                </a:solidFill>
                <a:effectLst/>
                <a:uLnTx/>
                <a:uFillTx/>
                <a:latin typeface="Cambria"/>
                <a:ea typeface="+mn-ea"/>
                <a:cs typeface="+mn-cs"/>
              </a:rPr>
              <a:t>„Susisiekimo komunikacijų statybos, rekonstravimo ir  remonto darbai dalyvaujant juridiniams asmenims ir ūkininkams“ – 200,0 tūkst. Eur;</a:t>
            </a:r>
          </a:p>
          <a:p>
            <a:pPr marL="223838" marR="0" lvl="0" indent="-223838" algn="just" defTabSz="914400" rtl="0" eaLnBrk="1" fontAlgn="auto" latinLnBrk="0" hangingPunct="1">
              <a:lnSpc>
                <a:spcPct val="90000"/>
              </a:lnSpc>
              <a:spcBef>
                <a:spcPts val="1800"/>
              </a:spcBef>
              <a:spcAft>
                <a:spcPts val="0"/>
              </a:spcAft>
              <a:buClr>
                <a:srgbClr val="303030">
                  <a:lumMod val="90000"/>
                  <a:lumOff val="10000"/>
                </a:srgbClr>
              </a:buClr>
              <a:buSzPct val="80000"/>
              <a:buFont typeface="Arial" pitchFamily="34" charset="0"/>
              <a:buChar char="•"/>
              <a:tabLst/>
              <a:defRPr/>
            </a:pPr>
            <a:r>
              <a:rPr lang="lt-LT" dirty="0">
                <a:solidFill>
                  <a:srgbClr val="303030"/>
                </a:solidFill>
                <a:latin typeface="Cambria"/>
              </a:rPr>
              <a:t>Civilinės saugos infrastruktūros atnaujinimas ir plėtra – 200,0 tūkst. Eur (priedangų įrengimui).</a:t>
            </a:r>
            <a:endParaRPr kumimoji="0" lang="lt-LT" sz="2400" b="0" i="0" u="none" strike="noStrike" kern="1200" cap="none" spc="0" normalizeH="0" baseline="0" noProof="0" dirty="0">
              <a:ln>
                <a:noFill/>
              </a:ln>
              <a:solidFill>
                <a:srgbClr val="303030"/>
              </a:solidFill>
              <a:effectLst/>
              <a:uLnTx/>
              <a:uFillTx/>
              <a:latin typeface="Cambria"/>
              <a:ea typeface="+mn-ea"/>
              <a:cs typeface="+mn-cs"/>
            </a:endParaRPr>
          </a:p>
          <a:p>
            <a:pPr algn="just"/>
            <a:endParaRPr lang="lt-LT" dirty="0"/>
          </a:p>
        </p:txBody>
      </p:sp>
    </p:spTree>
    <p:extLst>
      <p:ext uri="{BB962C8B-B14F-4D97-AF65-F5344CB8AC3E}">
        <p14:creationId xmlns:p14="http://schemas.microsoft.com/office/powerpoint/2010/main" val="4114219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A01BEAE9-B06A-466D-8018-9E2F4EF8DD4D}"/>
              </a:ext>
            </a:extLst>
          </p:cNvPr>
          <p:cNvSpPr>
            <a:spLocks noGrp="1"/>
          </p:cNvSpPr>
          <p:nvPr>
            <p:ph type="title"/>
          </p:nvPr>
        </p:nvSpPr>
        <p:spPr>
          <a:solidFill>
            <a:schemeClr val="accent1"/>
          </a:solidFill>
        </p:spPr>
        <p:txBody>
          <a:bodyPr/>
          <a:lstStyle/>
          <a:p>
            <a:pPr algn="ctr"/>
            <a:r>
              <a:rPr kumimoji="0" lang="lt-LT" sz="3600" b="0" i="0" u="none" strike="noStrike" kern="1200" cap="none" spc="0" normalizeH="0" baseline="0" noProof="0" dirty="0">
                <a:ln>
                  <a:noFill/>
                </a:ln>
                <a:solidFill>
                  <a:srgbClr val="F7C547">
                    <a:lumMod val="50000"/>
                  </a:srgbClr>
                </a:solidFill>
                <a:effectLst/>
                <a:uLnTx/>
                <a:uFillTx/>
                <a:latin typeface="Cambria"/>
                <a:ea typeface="+mj-ea"/>
                <a:cs typeface="+mj-cs"/>
              </a:rPr>
              <a:t>Teritorijų vystymo ir ekonominės aplinkos gerinimo programa</a:t>
            </a:r>
            <a:endParaRPr lang="lt-LT" dirty="0"/>
          </a:p>
        </p:txBody>
      </p:sp>
      <p:sp>
        <p:nvSpPr>
          <p:cNvPr id="3" name="Turinio vietos rezervavimo ženklas 2">
            <a:extLst>
              <a:ext uri="{FF2B5EF4-FFF2-40B4-BE49-F238E27FC236}">
                <a16:creationId xmlns:a16="http://schemas.microsoft.com/office/drawing/2014/main" id="{BD5A6CFF-A2C7-48FA-B22C-0FC01EE15F76}"/>
              </a:ext>
            </a:extLst>
          </p:cNvPr>
          <p:cNvSpPr>
            <a:spLocks noGrp="1"/>
          </p:cNvSpPr>
          <p:nvPr>
            <p:ph idx="1"/>
          </p:nvPr>
        </p:nvSpPr>
        <p:spPr>
          <a:xfrm>
            <a:off x="1629916" y="1700808"/>
            <a:ext cx="9829799" cy="4896544"/>
          </a:xfrm>
        </p:spPr>
        <p:txBody>
          <a:bodyPr>
            <a:normAutofit/>
          </a:bodyPr>
          <a:lstStyle/>
          <a:p>
            <a:pPr algn="just"/>
            <a:r>
              <a:rPr lang="lt-LT" b="1" dirty="0"/>
              <a:t>Vykdomų projektų lėšų struktūra </a:t>
            </a:r>
            <a:r>
              <a:rPr lang="lt-LT" dirty="0"/>
              <a:t>(9535,06 tūkst. Eur iš visų šaltinių):</a:t>
            </a:r>
          </a:p>
          <a:p>
            <a:pPr algn="just"/>
            <a:r>
              <a:rPr lang="lt-LT" dirty="0"/>
              <a:t>Švietimo srities    		 – 39,0</a:t>
            </a:r>
            <a:r>
              <a:rPr lang="lt-LT" b="1" dirty="0"/>
              <a:t> </a:t>
            </a:r>
            <a:r>
              <a:rPr lang="lt-LT" dirty="0"/>
              <a:t>proc. (3723,21 tūkst. Eur);</a:t>
            </a:r>
          </a:p>
          <a:p>
            <a:pPr marL="223838" marR="0" lvl="0" indent="-223838" algn="just" defTabSz="914400" rtl="0" eaLnBrk="1" fontAlgn="auto" latinLnBrk="0" hangingPunct="1">
              <a:lnSpc>
                <a:spcPct val="90000"/>
              </a:lnSpc>
              <a:spcBef>
                <a:spcPts val="1800"/>
              </a:spcBef>
              <a:spcAft>
                <a:spcPts val="0"/>
              </a:spcAft>
              <a:buClr>
                <a:srgbClr val="303030">
                  <a:lumMod val="90000"/>
                  <a:lumOff val="10000"/>
                </a:srgbClr>
              </a:buClr>
              <a:buSzPct val="80000"/>
              <a:buFont typeface="Arial" pitchFamily="34" charset="0"/>
              <a:buChar char="•"/>
              <a:tabLst/>
              <a:defRPr/>
            </a:pPr>
            <a:r>
              <a:rPr kumimoji="0" lang="lt-LT" sz="2400" b="0" i="0" u="none" strike="noStrike" kern="1200" cap="none" spc="0" normalizeH="0" baseline="0" noProof="0" dirty="0">
                <a:ln>
                  <a:noFill/>
                </a:ln>
                <a:solidFill>
                  <a:srgbClr val="303030"/>
                </a:solidFill>
                <a:effectLst/>
                <a:uLnTx/>
                <a:uFillTx/>
                <a:latin typeface="Cambria"/>
                <a:ea typeface="+mn-ea"/>
                <a:cs typeface="+mn-cs"/>
              </a:rPr>
              <a:t>Socialinės srities </a:t>
            </a:r>
            <a:r>
              <a:rPr kumimoji="0" lang="lt-LT" sz="2400" b="0" i="0" u="none" strike="noStrike" kern="1200" cap="none" spc="0" normalizeH="0" baseline="0" noProof="0" dirty="0">
                <a:ln>
                  <a:noFill/>
                </a:ln>
                <a:solidFill>
                  <a:srgbClr val="C00000"/>
                </a:solidFill>
                <a:effectLst/>
                <a:uLnTx/>
                <a:uFillTx/>
                <a:latin typeface="Cambria"/>
                <a:ea typeface="+mn-ea"/>
                <a:cs typeface="+mn-cs"/>
              </a:rPr>
              <a:t>		</a:t>
            </a:r>
            <a:r>
              <a:rPr kumimoji="0" lang="lt-LT" sz="2400" b="0" i="0" u="none" strike="noStrike" kern="1200" cap="none" spc="0" normalizeH="0" baseline="0" noProof="0" dirty="0">
                <a:ln>
                  <a:noFill/>
                </a:ln>
                <a:effectLst/>
                <a:uLnTx/>
                <a:uFillTx/>
                <a:latin typeface="Cambria"/>
                <a:ea typeface="+mn-ea"/>
                <a:cs typeface="+mn-cs"/>
              </a:rPr>
              <a:t>  – 16,8 proc. </a:t>
            </a:r>
            <a:r>
              <a:rPr kumimoji="0" lang="lt-LT" sz="2400" b="0" i="0" u="none" strike="noStrike" kern="1200" cap="none" spc="0" normalizeH="0" baseline="0" noProof="0" dirty="0">
                <a:ln>
                  <a:noFill/>
                </a:ln>
                <a:solidFill>
                  <a:srgbClr val="303030"/>
                </a:solidFill>
                <a:effectLst/>
                <a:uLnTx/>
                <a:uFillTx/>
                <a:latin typeface="Cambria"/>
                <a:ea typeface="+mn-ea"/>
                <a:cs typeface="+mn-cs"/>
              </a:rPr>
              <a:t>(1605,2 tūkst. Eur);</a:t>
            </a:r>
          </a:p>
          <a:p>
            <a:pPr marL="223838" marR="0" lvl="0" indent="-223838" algn="just" defTabSz="914400" rtl="0" eaLnBrk="1" fontAlgn="auto" latinLnBrk="0" hangingPunct="1">
              <a:lnSpc>
                <a:spcPct val="90000"/>
              </a:lnSpc>
              <a:spcBef>
                <a:spcPts val="1800"/>
              </a:spcBef>
              <a:spcAft>
                <a:spcPts val="0"/>
              </a:spcAft>
              <a:buClr>
                <a:srgbClr val="303030">
                  <a:lumMod val="90000"/>
                  <a:lumOff val="10000"/>
                </a:srgbClr>
              </a:buClr>
              <a:buSzPct val="80000"/>
              <a:buFont typeface="Arial" pitchFamily="34" charset="0"/>
              <a:buChar char="•"/>
              <a:tabLst/>
              <a:defRPr/>
            </a:pPr>
            <a:r>
              <a:rPr kumimoji="0" lang="lt-LT" sz="2400" b="0" i="0" u="none" strike="noStrike" kern="1200" cap="none" spc="0" normalizeH="0" baseline="0" noProof="0" dirty="0">
                <a:ln>
                  <a:noFill/>
                </a:ln>
                <a:solidFill>
                  <a:srgbClr val="303030"/>
                </a:solidFill>
                <a:effectLst/>
                <a:uLnTx/>
                <a:uFillTx/>
                <a:latin typeface="Cambria"/>
                <a:ea typeface="+mn-ea"/>
                <a:cs typeface="+mn-cs"/>
              </a:rPr>
              <a:t>Sveikatos </a:t>
            </a:r>
            <a:r>
              <a:rPr kumimoji="0" lang="lt-LT" sz="2400" b="0" i="0" u="none" strike="noStrike" kern="1200" cap="none" spc="0" normalizeH="0" baseline="0" noProof="0" dirty="0">
                <a:ln>
                  <a:noFill/>
                </a:ln>
                <a:effectLst/>
                <a:uLnTx/>
                <a:uFillTx/>
                <a:latin typeface="Cambria"/>
                <a:ea typeface="+mn-ea"/>
                <a:cs typeface="+mn-cs"/>
              </a:rPr>
              <a:t>apsaugos srities   – </a:t>
            </a:r>
            <a:r>
              <a:rPr kumimoji="0" lang="lt-LT" sz="2400" i="0" u="none" strike="noStrike" kern="1200" cap="none" spc="0" normalizeH="0" baseline="0" noProof="0" dirty="0">
                <a:ln>
                  <a:noFill/>
                </a:ln>
                <a:effectLst/>
                <a:uLnTx/>
                <a:uFillTx/>
                <a:latin typeface="Cambria"/>
                <a:ea typeface="+mn-ea"/>
                <a:cs typeface="+mn-cs"/>
              </a:rPr>
              <a:t>12,5</a:t>
            </a:r>
            <a:r>
              <a:rPr kumimoji="0" lang="lt-LT" sz="2400" b="1" i="0" u="none" strike="noStrike" kern="1200" cap="none" spc="0" normalizeH="0" baseline="0" noProof="0" dirty="0">
                <a:ln>
                  <a:noFill/>
                </a:ln>
                <a:effectLst/>
                <a:uLnTx/>
                <a:uFillTx/>
                <a:latin typeface="Cambria"/>
                <a:ea typeface="+mn-ea"/>
                <a:cs typeface="+mn-cs"/>
              </a:rPr>
              <a:t> </a:t>
            </a:r>
            <a:r>
              <a:rPr kumimoji="0" lang="lt-LT" sz="2400" b="0" i="0" u="none" strike="noStrike" kern="1200" cap="none" spc="0" normalizeH="0" baseline="0" noProof="0" dirty="0">
                <a:ln>
                  <a:noFill/>
                </a:ln>
                <a:effectLst/>
                <a:uLnTx/>
                <a:uFillTx/>
                <a:latin typeface="Cambria"/>
                <a:ea typeface="+mn-ea"/>
                <a:cs typeface="+mn-cs"/>
              </a:rPr>
              <a:t>proc. </a:t>
            </a:r>
            <a:r>
              <a:rPr kumimoji="0" lang="lt-LT" sz="2400" b="0" i="0" u="none" strike="noStrike" kern="1200" cap="none" spc="0" normalizeH="0" baseline="0" noProof="0" dirty="0">
                <a:ln>
                  <a:noFill/>
                </a:ln>
                <a:solidFill>
                  <a:srgbClr val="303030"/>
                </a:solidFill>
                <a:effectLst/>
                <a:uLnTx/>
                <a:uFillTx/>
                <a:latin typeface="Cambria"/>
                <a:ea typeface="+mn-ea"/>
                <a:cs typeface="+mn-cs"/>
              </a:rPr>
              <a:t>(1194,36 tūkst. Eur);</a:t>
            </a:r>
          </a:p>
          <a:p>
            <a:pPr algn="just"/>
            <a:r>
              <a:rPr lang="lt-LT" dirty="0"/>
              <a:t>Aplinkos apsaugos srities	  – 10,9 proc. (1038,2 tūkst. Eur);</a:t>
            </a:r>
          </a:p>
          <a:p>
            <a:pPr algn="just"/>
            <a:r>
              <a:rPr lang="lt-LT" dirty="0"/>
              <a:t>Kultūros, turizmo srities	  –    4,6 proc. (435,34 tūkst. Eur);</a:t>
            </a:r>
          </a:p>
          <a:p>
            <a:pPr algn="just"/>
            <a:r>
              <a:rPr lang="lt-LT" dirty="0"/>
              <a:t>Kiti				  – 16,1 proc. (1538,25 tūkst. Eur)</a:t>
            </a:r>
            <a:r>
              <a:rPr kumimoji="0" lang="lt-LT" sz="1800" b="0" i="0" u="none" strike="noStrike" kern="1200" cap="none" spc="0" normalizeH="0" baseline="0" noProof="0" dirty="0">
                <a:ln>
                  <a:noFill/>
                </a:ln>
                <a:solidFill>
                  <a:srgbClr val="303030"/>
                </a:solidFill>
                <a:effectLst/>
                <a:uLnTx/>
                <a:uFillTx/>
                <a:latin typeface="Cambria"/>
                <a:ea typeface="+mn-ea"/>
                <a:cs typeface="+mn-cs"/>
              </a:rPr>
              <a:t> (pramonės infrastruktūros, investicijų skatinimo)</a:t>
            </a:r>
            <a:r>
              <a:rPr lang="lt-LT" dirty="0"/>
              <a:t>.  	</a:t>
            </a:r>
          </a:p>
        </p:txBody>
      </p:sp>
    </p:spTree>
    <p:extLst>
      <p:ext uri="{BB962C8B-B14F-4D97-AF65-F5344CB8AC3E}">
        <p14:creationId xmlns:p14="http://schemas.microsoft.com/office/powerpoint/2010/main" val="3367475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A01BEAE9-B06A-466D-8018-9E2F4EF8DD4D}"/>
              </a:ext>
            </a:extLst>
          </p:cNvPr>
          <p:cNvSpPr>
            <a:spLocks noGrp="1"/>
          </p:cNvSpPr>
          <p:nvPr>
            <p:ph type="title"/>
          </p:nvPr>
        </p:nvSpPr>
        <p:spPr>
          <a:solidFill>
            <a:schemeClr val="accent1"/>
          </a:solidFill>
        </p:spPr>
        <p:txBody>
          <a:bodyPr/>
          <a:lstStyle/>
          <a:p>
            <a:pPr algn="ctr"/>
            <a:r>
              <a:rPr lang="lt-LT" dirty="0"/>
              <a:t>Bendra informacija</a:t>
            </a:r>
          </a:p>
        </p:txBody>
      </p:sp>
      <p:sp>
        <p:nvSpPr>
          <p:cNvPr id="3" name="Turinio vietos rezervavimo ženklas 2">
            <a:extLst>
              <a:ext uri="{FF2B5EF4-FFF2-40B4-BE49-F238E27FC236}">
                <a16:creationId xmlns:a16="http://schemas.microsoft.com/office/drawing/2014/main" id="{BD5A6CFF-A2C7-48FA-B22C-0FC01EE15F76}"/>
              </a:ext>
            </a:extLst>
          </p:cNvPr>
          <p:cNvSpPr>
            <a:spLocks noGrp="1"/>
          </p:cNvSpPr>
          <p:nvPr>
            <p:ph idx="1"/>
          </p:nvPr>
        </p:nvSpPr>
        <p:spPr>
          <a:xfrm>
            <a:off x="1629916" y="1700808"/>
            <a:ext cx="9829799" cy="4896544"/>
          </a:xfrm>
        </p:spPr>
        <p:txBody>
          <a:bodyPr>
            <a:normAutofit/>
          </a:bodyPr>
          <a:lstStyle/>
          <a:p>
            <a:pPr algn="just"/>
            <a:r>
              <a:rPr lang="lt-LT" dirty="0"/>
              <a:t>Įsiskolinimai					– 288,24 tūkst. Eur </a:t>
            </a:r>
            <a:r>
              <a:rPr lang="lt-LT" sz="1800" dirty="0"/>
              <a:t>(iš jų: 245,96 tūkst. Eur priskaičiuotos pašalpos už gruodžio mėnesį);</a:t>
            </a:r>
          </a:p>
          <a:p>
            <a:pPr algn="just"/>
            <a:r>
              <a:rPr lang="lt-LT" dirty="0"/>
              <a:t>Paskolų likutis					–  1762,46 tūkst. Eur;</a:t>
            </a:r>
          </a:p>
          <a:p>
            <a:pPr algn="just"/>
            <a:r>
              <a:rPr lang="lt-LT" dirty="0"/>
              <a:t>Galima savivaldybės skola 			– 22154,1 tūkst. Eur;</a:t>
            </a:r>
          </a:p>
          <a:p>
            <a:pPr algn="just"/>
            <a:r>
              <a:rPr lang="lt-LT" dirty="0"/>
              <a:t>Galima garantijų suma				–    3692,4 tūkst. Eur;</a:t>
            </a:r>
          </a:p>
          <a:p>
            <a:pPr algn="just"/>
            <a:r>
              <a:rPr lang="lt-LT" dirty="0"/>
              <a:t>Suteikta garantuojamų paskolų 2024-12-31	– 1882,0 tūkst. Eur </a:t>
            </a:r>
            <a:r>
              <a:rPr lang="lt-LT" sz="1800" dirty="0"/>
              <a:t>(1303,9 tūkst. Eur – UAB „Šakių šilumos tinklai“, 584,26 tūkst. Eur – UAB „Šakių vandenys);</a:t>
            </a:r>
          </a:p>
          <a:p>
            <a:pPr algn="just"/>
            <a:r>
              <a:rPr lang="lt-LT" dirty="0"/>
              <a:t>Galimybė suteikti garantijas 2025 m.		–   1810,4 tūkst. Eur;</a:t>
            </a:r>
          </a:p>
          <a:p>
            <a:pPr algn="just"/>
            <a:r>
              <a:rPr lang="lt-LT" dirty="0"/>
              <a:t>Biudžetinių įstaigų darbuotojų mokos fondas 	</a:t>
            </a:r>
            <a:r>
              <a:rPr lang="lt-LT"/>
              <a:t>–  53,4 </a:t>
            </a:r>
            <a:r>
              <a:rPr lang="lt-LT" dirty="0"/>
              <a:t>proc. visų asignavimų.</a:t>
            </a:r>
          </a:p>
        </p:txBody>
      </p:sp>
    </p:spTree>
    <p:extLst>
      <p:ext uri="{BB962C8B-B14F-4D97-AF65-F5344CB8AC3E}">
        <p14:creationId xmlns:p14="http://schemas.microsoft.com/office/powerpoint/2010/main" val="22271306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A01BEAE9-B06A-466D-8018-9E2F4EF8DD4D}"/>
              </a:ext>
            </a:extLst>
          </p:cNvPr>
          <p:cNvSpPr>
            <a:spLocks noGrp="1"/>
          </p:cNvSpPr>
          <p:nvPr>
            <p:ph type="title"/>
          </p:nvPr>
        </p:nvSpPr>
        <p:spPr>
          <a:solidFill>
            <a:schemeClr val="accent1"/>
          </a:solidFill>
        </p:spPr>
        <p:txBody>
          <a:bodyPr>
            <a:normAutofit/>
          </a:bodyPr>
          <a:lstStyle/>
          <a:p>
            <a:pPr algn="ctr"/>
            <a:r>
              <a:rPr lang="lt-LT" sz="2400" dirty="0"/>
              <a:t>Bendra informacija</a:t>
            </a:r>
          </a:p>
        </p:txBody>
      </p:sp>
      <p:graphicFrame>
        <p:nvGraphicFramePr>
          <p:cNvPr id="5" name="Turinio vietos rezervavimo ženklas 5">
            <a:extLst>
              <a:ext uri="{FF2B5EF4-FFF2-40B4-BE49-F238E27FC236}">
                <a16:creationId xmlns:a16="http://schemas.microsoft.com/office/drawing/2014/main" id="{B7FA9633-C165-EEA6-C9A9-5092D1CA4F25}"/>
              </a:ext>
            </a:extLst>
          </p:cNvPr>
          <p:cNvGraphicFramePr>
            <a:graphicFrameLocks noGrp="1"/>
          </p:cNvGraphicFramePr>
          <p:nvPr>
            <p:ph idx="1"/>
            <p:extLst>
              <p:ext uri="{D42A27DB-BD31-4B8C-83A1-F6EECF244321}">
                <p14:modId xmlns:p14="http://schemas.microsoft.com/office/powerpoint/2010/main" val="3712987256"/>
              </p:ext>
            </p:extLst>
          </p:nvPr>
        </p:nvGraphicFramePr>
        <p:xfrm>
          <a:off x="1630363" y="1700213"/>
          <a:ext cx="9829800" cy="489743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4140465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A01BEAE9-B06A-466D-8018-9E2F4EF8DD4D}"/>
              </a:ext>
            </a:extLst>
          </p:cNvPr>
          <p:cNvSpPr>
            <a:spLocks noGrp="1"/>
          </p:cNvSpPr>
          <p:nvPr>
            <p:ph type="title"/>
          </p:nvPr>
        </p:nvSpPr>
        <p:spPr>
          <a:solidFill>
            <a:schemeClr val="accent1"/>
          </a:solidFill>
        </p:spPr>
        <p:txBody>
          <a:bodyPr/>
          <a:lstStyle/>
          <a:p>
            <a:pPr algn="ctr"/>
            <a:r>
              <a:rPr lang="lt-LT" dirty="0"/>
              <a:t>Svarbesni įvykiai</a:t>
            </a:r>
          </a:p>
        </p:txBody>
      </p:sp>
      <p:sp>
        <p:nvSpPr>
          <p:cNvPr id="3" name="Turinio vietos rezervavimo ženklas 2">
            <a:extLst>
              <a:ext uri="{FF2B5EF4-FFF2-40B4-BE49-F238E27FC236}">
                <a16:creationId xmlns:a16="http://schemas.microsoft.com/office/drawing/2014/main" id="{BD5A6CFF-A2C7-48FA-B22C-0FC01EE15F76}"/>
              </a:ext>
            </a:extLst>
          </p:cNvPr>
          <p:cNvSpPr>
            <a:spLocks noGrp="1"/>
          </p:cNvSpPr>
          <p:nvPr>
            <p:ph idx="4294967295"/>
          </p:nvPr>
        </p:nvSpPr>
        <p:spPr>
          <a:xfrm>
            <a:off x="1522413" y="1700213"/>
            <a:ext cx="9829799" cy="4897437"/>
          </a:xfrm>
        </p:spPr>
        <p:txBody>
          <a:bodyPr>
            <a:normAutofit/>
          </a:bodyPr>
          <a:lstStyle/>
          <a:p>
            <a:pPr algn="just"/>
            <a:endParaRPr lang="lt-LT" dirty="0"/>
          </a:p>
          <a:p>
            <a:pPr algn="just"/>
            <a:r>
              <a:rPr lang="lt-LT" dirty="0"/>
              <a:t>Pasirašyta  su VĮ Turto bankas UAB „Šakių laidotuvių namai“ akcijų pardavimo organizavimo ir vykdymo sutartis</a:t>
            </a:r>
          </a:p>
        </p:txBody>
      </p:sp>
    </p:spTree>
    <p:extLst>
      <p:ext uri="{BB962C8B-B14F-4D97-AF65-F5344CB8AC3E}">
        <p14:creationId xmlns:p14="http://schemas.microsoft.com/office/powerpoint/2010/main" val="2955980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EEE1EA1-34CC-926E-F33F-D432A2A63B14}"/>
              </a:ext>
            </a:extLst>
          </p:cNvPr>
          <p:cNvSpPr txBox="1"/>
          <p:nvPr/>
        </p:nvSpPr>
        <p:spPr>
          <a:xfrm>
            <a:off x="3047338" y="3103847"/>
            <a:ext cx="6094674" cy="646331"/>
          </a:xfrm>
          <a:prstGeom prst="rect">
            <a:avLst/>
          </a:prstGeom>
          <a:noFill/>
        </p:spPr>
        <p:txBody>
          <a:bodyPr wrap="square">
            <a:spAutoFit/>
          </a:bodyPr>
          <a:lstStyle/>
          <a:p>
            <a:pPr algn="ctr"/>
            <a:r>
              <a:rPr kumimoji="0" lang="lt-LT" sz="3600" b="1" i="0" u="none" strike="noStrike" kern="1200" cap="none" spc="0" normalizeH="0" baseline="0" noProof="0" dirty="0">
                <a:ln>
                  <a:noFill/>
                </a:ln>
                <a:solidFill>
                  <a:srgbClr val="F7C547">
                    <a:lumMod val="50000"/>
                  </a:srgbClr>
                </a:solidFill>
                <a:effectLst/>
                <a:uLnTx/>
                <a:uFillTx/>
                <a:latin typeface="Cambria"/>
                <a:ea typeface="+mj-ea"/>
                <a:cs typeface="+mj-cs"/>
              </a:rPr>
              <a:t>AČIŪ UŽ DĖMESĮ</a:t>
            </a:r>
            <a:endParaRPr lang="lt-LT" b="1" dirty="0"/>
          </a:p>
        </p:txBody>
      </p:sp>
    </p:spTree>
    <p:extLst>
      <p:ext uri="{BB962C8B-B14F-4D97-AF65-F5344CB8AC3E}">
        <p14:creationId xmlns:p14="http://schemas.microsoft.com/office/powerpoint/2010/main" val="3824720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ARTICULATE_PRESENTER_VERSION" val="6"/>
  <p:tag name="ARTICULATE_PROJECT_OPEN" val="0"/>
</p:tagLst>
</file>

<file path=ppt/theme/theme1.xml><?xml version="1.0" encoding="utf-8"?>
<a:theme xmlns:a="http://schemas.openxmlformats.org/drawingml/2006/main" name="Valiutų simboliai 16 x 9">
  <a:themeElements>
    <a:clrScheme name="Currency Symbols">
      <a:dk1>
        <a:srgbClr val="303030"/>
      </a:dk1>
      <a:lt1>
        <a:sysClr val="window" lastClr="FFFFFF"/>
      </a:lt1>
      <a:dk2>
        <a:srgbClr val="000000"/>
      </a:dk2>
      <a:lt2>
        <a:srgbClr val="E8DEC9"/>
      </a:lt2>
      <a:accent1>
        <a:srgbClr val="F7C547"/>
      </a:accent1>
      <a:accent2>
        <a:srgbClr val="AB3C33"/>
      </a:accent2>
      <a:accent3>
        <a:srgbClr val="506084"/>
      </a:accent3>
      <a:accent4>
        <a:srgbClr val="599EA5"/>
      </a:accent4>
      <a:accent5>
        <a:srgbClr val="758F21"/>
      </a:accent5>
      <a:accent6>
        <a:srgbClr val="894A27"/>
      </a:accent6>
      <a:hlink>
        <a:srgbClr val="506084"/>
      </a:hlink>
      <a:folHlink>
        <a:srgbClr val="828282"/>
      </a:folHlink>
    </a:clrScheme>
    <a:fontScheme name="Currency Symbols">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16309329_TF02895262" id="{2A432E79-14C5-4489-AB2F-CB8F2BE08A74}" vid="{A572FA25-0FDC-4A67-9AFF-E4DEC7A909DA}"/>
    </a:ext>
  </a:extLst>
</a:theme>
</file>

<file path=ppt/theme/theme2.xml><?xml version="1.0" encoding="utf-8"?>
<a:theme xmlns:a="http://schemas.openxmlformats.org/drawingml/2006/main" name="„Office“ tema">
  <a:themeElements>
    <a:clrScheme name="Currency Symbols">
      <a:dk1>
        <a:srgbClr val="303030"/>
      </a:dk1>
      <a:lt1>
        <a:sysClr val="window" lastClr="FFFFFF"/>
      </a:lt1>
      <a:dk2>
        <a:srgbClr val="000000"/>
      </a:dk2>
      <a:lt2>
        <a:srgbClr val="E8DEC9"/>
      </a:lt2>
      <a:accent1>
        <a:srgbClr val="F7C547"/>
      </a:accent1>
      <a:accent2>
        <a:srgbClr val="AB3C33"/>
      </a:accent2>
      <a:accent3>
        <a:srgbClr val="506084"/>
      </a:accent3>
      <a:accent4>
        <a:srgbClr val="599EA5"/>
      </a:accent4>
      <a:accent5>
        <a:srgbClr val="758F21"/>
      </a:accent5>
      <a:accent6>
        <a:srgbClr val="894A27"/>
      </a:accent6>
      <a:hlink>
        <a:srgbClr val="506084"/>
      </a:hlink>
      <a:folHlink>
        <a:srgbClr val="828282"/>
      </a:folHlink>
    </a:clrScheme>
    <a:fontScheme name="Currency Symbols">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ema">
  <a:themeElements>
    <a:clrScheme name="Currency Symbols">
      <a:dk1>
        <a:srgbClr val="303030"/>
      </a:dk1>
      <a:lt1>
        <a:sysClr val="window" lastClr="FFFFFF"/>
      </a:lt1>
      <a:dk2>
        <a:srgbClr val="000000"/>
      </a:dk2>
      <a:lt2>
        <a:srgbClr val="E8DEC9"/>
      </a:lt2>
      <a:accent1>
        <a:srgbClr val="F7C547"/>
      </a:accent1>
      <a:accent2>
        <a:srgbClr val="AB3C33"/>
      </a:accent2>
      <a:accent3>
        <a:srgbClr val="506084"/>
      </a:accent3>
      <a:accent4>
        <a:srgbClr val="599EA5"/>
      </a:accent4>
      <a:accent5>
        <a:srgbClr val="758F21"/>
      </a:accent5>
      <a:accent6>
        <a:srgbClr val="894A27"/>
      </a:accent6>
      <a:hlink>
        <a:srgbClr val="506084"/>
      </a:hlink>
      <a:folHlink>
        <a:srgbClr val="828282"/>
      </a:folHlink>
    </a:clrScheme>
    <a:fontScheme name="Currency Symbols">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4114</TotalTime>
  <Words>2289</Words>
  <Application>Microsoft Office PowerPoint</Application>
  <PresentationFormat>Pasirinktinai</PresentationFormat>
  <Paragraphs>285</Paragraphs>
  <Slides>34</Slides>
  <Notes>31</Notes>
  <HiddenSlides>0</HiddenSlides>
  <MMClips>0</MMClips>
  <ScaleCrop>false</ScaleCrop>
  <HeadingPairs>
    <vt:vector size="6" baseType="variant">
      <vt:variant>
        <vt:lpstr>Naudojami šriftai</vt:lpstr>
      </vt:variant>
      <vt:variant>
        <vt:i4>3</vt:i4>
      </vt:variant>
      <vt:variant>
        <vt:lpstr>Tema</vt:lpstr>
      </vt:variant>
      <vt:variant>
        <vt:i4>1</vt:i4>
      </vt:variant>
      <vt:variant>
        <vt:lpstr>Skaidrių pavadinimai</vt:lpstr>
      </vt:variant>
      <vt:variant>
        <vt:i4>34</vt:i4>
      </vt:variant>
    </vt:vector>
  </HeadingPairs>
  <TitlesOfParts>
    <vt:vector size="38" baseType="lpstr">
      <vt:lpstr>Arial</vt:lpstr>
      <vt:lpstr>Cambria</vt:lpstr>
      <vt:lpstr>Times New Roman</vt:lpstr>
      <vt:lpstr>Valiutų simboliai 16 x 9</vt:lpstr>
      <vt:lpstr>2025 METŲ RAJONO SAVIVALDYBĖS BIUDŽETAS</vt:lpstr>
      <vt:lpstr>2025 metų Šakių rajono savivaldybės biudžetas</vt:lpstr>
      <vt:lpstr>Biudžeto pajamų plano įvykdymas  2024 metais</vt:lpstr>
      <vt:lpstr>Biudžeto pajamų plano įvykdymas 2024 metais</vt:lpstr>
      <vt:lpstr>Bendra informacija</vt:lpstr>
      <vt:lpstr>Bendra informacija</vt:lpstr>
      <vt:lpstr>Biudžeto sudarymo taisyklės lankstumas</vt:lpstr>
      <vt:lpstr>Esminiai biudžeto elementai</vt:lpstr>
      <vt:lpstr>2025 metais finansuojamos 4 programos</vt:lpstr>
      <vt:lpstr>2025 metais finansuojamos 4 programos</vt:lpstr>
      <vt:lpstr>Bendra Informacija</vt:lpstr>
      <vt:lpstr>2025 metų rajono savivaldybės biudžeto asignavimai pagal programas, proc.</vt:lpstr>
      <vt:lpstr>Švietimo, sporto ir kultūros puoselėjimo programa</vt:lpstr>
      <vt:lpstr>Švietimo, sporto ir kultūros puoselėjimo programa</vt:lpstr>
      <vt:lpstr>Švietimo, sporto ir kultūros puoselėjimo programa</vt:lpstr>
      <vt:lpstr>Švietimo, sporto ir kultūros puoselėjimo programa</vt:lpstr>
      <vt:lpstr>Švietimo, sporto ir kultūros puoselėjimo programa</vt:lpstr>
      <vt:lpstr>Švietimo, sporto ir kultūros puoselėjimo programa</vt:lpstr>
      <vt:lpstr>Švietimo, sporto ir kultūros puoselėjimo programa</vt:lpstr>
      <vt:lpstr>Sveikatos stiprinimo ir socialinės integracijos didinimo programa</vt:lpstr>
      <vt:lpstr>Sveikatos stiprinimo ir socialinės integracijos didinimo programa</vt:lpstr>
      <vt:lpstr>Sveikatos stiprinimo ir socialinės integracijos didinimo programa</vt:lpstr>
      <vt:lpstr>Sveikatos stiprinimo ir socialinės integracijos didinimo programa</vt:lpstr>
      <vt:lpstr>Sveikatos stiprinimo ir socialinės integracijos didinimo programa</vt:lpstr>
      <vt:lpstr>Valdymo programa</vt:lpstr>
      <vt:lpstr>Valdymo programa</vt:lpstr>
      <vt:lpstr>Teritorijų vystymo ir ekonominės aplinkos gerinimo programa</vt:lpstr>
      <vt:lpstr>Teritorijų vystymo ir ekonominės aplinkos gerinimo programa</vt:lpstr>
      <vt:lpstr>Teritorijų vystymo ir ekonominės aplinkos gerinimo programa</vt:lpstr>
      <vt:lpstr>Teritorijų vystymo ir ekonominės aplinkos gerinimo programa</vt:lpstr>
      <vt:lpstr>Bendra informacija</vt:lpstr>
      <vt:lpstr>Bendra informacija</vt:lpstr>
      <vt:lpstr>Svarbesni įvykiai</vt:lpstr>
      <vt:lpstr>„PowerPoint“ pateiktis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2022 METŲ RAJONO SAVIVALDYBĖS BIUDŽETAS (PROJEKTAS)</dc:title>
  <dc:creator>Egidija Grigaitienė</dc:creator>
  <cp:lastModifiedBy>Inga Kanapeckienė</cp:lastModifiedBy>
  <cp:revision>72</cp:revision>
  <cp:lastPrinted>2025-02-10T10:24:59Z</cp:lastPrinted>
  <dcterms:created xsi:type="dcterms:W3CDTF">2022-01-29T08:55:01Z</dcterms:created>
  <dcterms:modified xsi:type="dcterms:W3CDTF">2025-02-13T12:09:25Z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ies>
</file>